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7.xml" ContentType="application/vnd.openxmlformats-officedocument.drawingml.chartshapes+xml"/>
  <Override PartName="/ppt/charts/chart8.xml" ContentType="application/vnd.openxmlformats-officedocument.drawingml.chart+xml"/>
  <Override PartName="/ppt/drawings/drawing8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9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4"/>
  </p:notesMasterIdLst>
  <p:sldIdLst>
    <p:sldId id="289" r:id="rId2"/>
    <p:sldId id="329" r:id="rId3"/>
    <p:sldId id="322" r:id="rId4"/>
    <p:sldId id="330" r:id="rId5"/>
    <p:sldId id="323" r:id="rId6"/>
    <p:sldId id="324" r:id="rId7"/>
    <p:sldId id="325" r:id="rId8"/>
    <p:sldId id="326" r:id="rId9"/>
    <p:sldId id="286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67E89A5-39DF-4706-AADD-7C0E9913BEEE}">
          <p14:sldIdLst>
            <p14:sldId id="289"/>
            <p14:sldId id="329"/>
            <p14:sldId id="322"/>
            <p14:sldId id="330"/>
            <p14:sldId id="323"/>
            <p14:sldId id="324"/>
            <p14:sldId id="325"/>
            <p14:sldId id="326"/>
            <p14:sldId id="286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0EC"/>
    <a:srgbClr val="D0D8E8"/>
    <a:srgbClr val="ECF3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12" autoAdjust="0"/>
    <p:restoredTop sz="94434" autoAdjust="0"/>
  </p:normalViewPr>
  <p:slideViewPr>
    <p:cSldViewPr snapToGrid="0">
      <p:cViewPr varScale="1">
        <p:scale>
          <a:sx n="42" d="100"/>
          <a:sy n="42" d="100"/>
        </p:scale>
        <p:origin x="720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9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5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6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3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847283776476868E-2"/>
          <c:y val="0.15663869505007966"/>
          <c:w val="0.80553891162459323"/>
          <c:h val="0.7553017304111007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accent1">
                  <a:lumMod val="50000"/>
                </a:schemeClr>
              </a:solidFill>
            </a:ln>
          </c:spPr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rgbClr val="FFC000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2021 год</c:v>
                </c:pt>
                <c:pt idx="1">
                  <c:v>2022 год</c:v>
                </c:pt>
                <c:pt idx="2">
                  <c:v>2023 г</c:v>
                </c:pt>
                <c:pt idx="3">
                  <c:v>2024 г</c:v>
                </c:pt>
                <c:pt idx="4">
                  <c:v>2025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420.3</c:v>
                </c:pt>
                <c:pt idx="1">
                  <c:v>536.6</c:v>
                </c:pt>
                <c:pt idx="2">
                  <c:v>600.79999999999995</c:v>
                </c:pt>
                <c:pt idx="3">
                  <c:v>622.4</c:v>
                </c:pt>
                <c:pt idx="4">
                  <c:v>751.6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156934928588477E-2"/>
          <c:y val="5.6105815720403372E-2"/>
          <c:w val="0.89870453693288344"/>
          <c:h val="0.71164961720505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Списочная численность персонала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2018г</c:v>
                </c:pt>
                <c:pt idx="1">
                  <c:v>2019г</c:v>
                </c:pt>
                <c:pt idx="2">
                  <c:v>2020г</c:v>
                </c:pt>
                <c:pt idx="3">
                  <c:v>Первое полугодие 2021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800</c:v>
                </c:pt>
                <c:pt idx="1">
                  <c:v>745</c:v>
                </c:pt>
                <c:pt idx="2">
                  <c:v>769</c:v>
                </c:pt>
                <c:pt idx="3">
                  <c:v>764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Принято персонала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layout>
                <c:manualLayout>
                  <c:x val="8.658008658008658E-3"/>
                  <c:y val="1.3850415512465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2018г</c:v>
                </c:pt>
                <c:pt idx="1">
                  <c:v>2019г</c:v>
                </c:pt>
                <c:pt idx="2">
                  <c:v>2020г</c:v>
                </c:pt>
                <c:pt idx="3">
                  <c:v>Первое полугодие 2021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209</c:v>
                </c:pt>
                <c:pt idx="1">
                  <c:v>272</c:v>
                </c:pt>
                <c:pt idx="2">
                  <c:v>247</c:v>
                </c:pt>
                <c:pt idx="3">
                  <c:v>89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Убыло  персонала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8.6580086580086181E-3"/>
                  <c:y val="-8.464045035802765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4632034632034632E-2"/>
                  <c:y val="6.92520775623268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2018г</c:v>
                </c:pt>
                <c:pt idx="1">
                  <c:v>2019г</c:v>
                </c:pt>
                <c:pt idx="2">
                  <c:v>2020г</c:v>
                </c:pt>
                <c:pt idx="3">
                  <c:v>Первое полугодие 2021 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202</c:v>
                </c:pt>
                <c:pt idx="1">
                  <c:v>334</c:v>
                </c:pt>
                <c:pt idx="2">
                  <c:v>216</c:v>
                </c:pt>
                <c:pt idx="3">
                  <c:v>109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7"/>
        <c:overlap val="-26"/>
        <c:axId val="324432320"/>
        <c:axId val="324433496"/>
      </c:barChart>
      <c:catAx>
        <c:axId val="324432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324433496"/>
        <c:crosses val="autoZero"/>
        <c:auto val="1"/>
        <c:lblAlgn val="ctr"/>
        <c:lblOffset val="100"/>
        <c:noMultiLvlLbl val="0"/>
      </c:catAx>
      <c:valAx>
        <c:axId val="324433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4432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6996625421822273E-2"/>
          <c:y val="0.85246181138715005"/>
          <c:w val="0.98115826430787056"/>
          <c:h val="0.147538188612849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443899408945343"/>
          <c:y val="4.3606938728375996E-2"/>
          <c:w val="0.51912867212776614"/>
          <c:h val="0.9379851052186495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Модернизация, реконструкция и реновация сетей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156.69999999999999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Модернизация зданий и сооружений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FF00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10.200000000000001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77881600"/>
        <c:axId val="277878464"/>
        <c:axId val="0"/>
      </c:bar3DChart>
      <c:catAx>
        <c:axId val="2778816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7878464"/>
        <c:crosses val="autoZero"/>
        <c:auto val="1"/>
        <c:lblAlgn val="ctr"/>
        <c:lblOffset val="100"/>
        <c:noMultiLvlLbl val="0"/>
      </c:catAx>
      <c:valAx>
        <c:axId val="27787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7881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59744622065233"/>
          <c:y val="2.5198982675401797E-3"/>
          <c:w val="0.30777097861257674"/>
          <c:h val="0.911131735744494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Модернизация, реконструкция и реновация сетей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FF00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290.39999999999992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Модернизация машин и оборудования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FF00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Модернизация зданий и сооружений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0.0</c:formatCode>
                <c:ptCount val="1"/>
                <c:pt idx="0">
                  <c:v>42.5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Обновление спецтехники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2046667062036903E-7"/>
                  <c:y val="2.5549798468420359E-3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Arial Black" panose="020B0A040201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74.599999999999994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77878856"/>
        <c:axId val="277882384"/>
        <c:axId val="0"/>
      </c:bar3DChart>
      <c:catAx>
        <c:axId val="277878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7882384"/>
        <c:crosses val="autoZero"/>
        <c:auto val="1"/>
        <c:lblAlgn val="ctr"/>
        <c:lblOffset val="100"/>
        <c:noMultiLvlLbl val="0"/>
      </c:catAx>
      <c:valAx>
        <c:axId val="277882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7878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2455022582861155"/>
          <c:y val="8.7816893595156001E-2"/>
          <c:w val="0.45676438615647852"/>
          <c:h val="0.868516184989847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3">
            <a:lumMod val="20000"/>
            <a:lumOff val="80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230734406952922"/>
          <c:y val="0.20360772664920651"/>
          <c:w val="0.85847979705974931"/>
          <c:h val="0.58464107178897817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ФЛ, имеющие ИПУ воды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10011.4</c:v>
                </c:pt>
                <c:pt idx="2">
                  <c:v>13386.1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ФЛ, не имеющие ИПУ воды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4229.1000000000004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Бюджетные орган.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1852.1</c:v>
                </c:pt>
                <c:pt idx="2">
                  <c:v>1805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Прочие потребители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4300.7</c:v>
                </c:pt>
                <c:pt idx="2">
                  <c:v>4439.5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7043240"/>
        <c:axId val="217045592"/>
        <c:axId val="0"/>
      </c:bar3DChart>
      <c:catAx>
        <c:axId val="217043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7045592"/>
        <c:crosses val="autoZero"/>
        <c:auto val="1"/>
        <c:lblAlgn val="ctr"/>
        <c:lblOffset val="100"/>
        <c:noMultiLvlLbl val="0"/>
      </c:catAx>
      <c:valAx>
        <c:axId val="217045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7043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4188497488476E-2"/>
          <c:y val="0.8321701675870371"/>
          <c:w val="0.93625309405463497"/>
          <c:h val="0.167044690678057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3">
            <a:lumMod val="20000"/>
            <a:lumOff val="80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6973695013388114E-2"/>
          <c:y val="0.16269751952774678"/>
          <c:w val="0.85847979705974931"/>
          <c:h val="0.58464107178897817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ФЛ, имеющие ИПУ воды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10001.299999999999</c:v>
                </c:pt>
                <c:pt idx="2">
                  <c:v>15497.8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ФЛ, не имеющие ИПУ воды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6507.9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Бюджетные орган.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1385.4</c:v>
                </c:pt>
                <c:pt idx="2">
                  <c:v>1380.4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Прочие потребители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3923.9</c:v>
                </c:pt>
                <c:pt idx="2">
                  <c:v>3581.7999999999997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7043632"/>
        <c:axId val="217047552"/>
        <c:axId val="0"/>
      </c:bar3DChart>
      <c:catAx>
        <c:axId val="217043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7047552"/>
        <c:crosses val="autoZero"/>
        <c:auto val="1"/>
        <c:lblAlgn val="ctr"/>
        <c:lblOffset val="100"/>
        <c:noMultiLvlLbl val="0"/>
      </c:catAx>
      <c:valAx>
        <c:axId val="217047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7043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741585778045165E-2"/>
          <c:y val="0.79140795014611087"/>
          <c:w val="0.93625309405463497"/>
          <c:h val="0.167044690678057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3">
            <a:lumMod val="20000"/>
            <a:lumOff val="80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230734406952922"/>
          <c:y val="0.20360772664920651"/>
          <c:w val="0.85847979705974931"/>
          <c:h val="0.58464107178897817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ФЛ, имеющие ИПУ воды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0">
                  <c:v>5339.25</c:v>
                </c:pt>
                <c:pt idx="2" formatCode="0">
                  <c:v>7147.35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ФЛ, не имеющие ИПУ воды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 formatCode="0">
                  <c:v>2287.6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Бюджетные орган.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 formatCode="0">
                  <c:v>787.15</c:v>
                </c:pt>
                <c:pt idx="2" formatCode="0">
                  <c:v>837.9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Прочие потребители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 formatCode="0">
                  <c:v>2206.9499999999998</c:v>
                </c:pt>
                <c:pt idx="2" formatCode="0">
                  <c:v>2005.55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7045984"/>
        <c:axId val="217044024"/>
        <c:axId val="0"/>
      </c:bar3DChart>
      <c:catAx>
        <c:axId val="2170459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7044024"/>
        <c:crosses val="autoZero"/>
        <c:auto val="1"/>
        <c:lblAlgn val="ctr"/>
        <c:lblOffset val="100"/>
        <c:noMultiLvlLbl val="0"/>
      </c:catAx>
      <c:valAx>
        <c:axId val="217044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7045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4188497488476E-2"/>
          <c:y val="0.8321701675870371"/>
          <c:w val="0.93625309405463497"/>
          <c:h val="0.167044690678057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3">
            <a:lumMod val="20000"/>
            <a:lumOff val="80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6973695013388114E-2"/>
          <c:y val="0.16269751952774678"/>
          <c:w val="0.85847979705974931"/>
          <c:h val="0.58464107178897817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ФЛ, имеющие ИПУ воды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4368.7</c:v>
                </c:pt>
                <c:pt idx="2">
                  <c:v>7804.5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ФЛ, не имеющие ИПУ воды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3892.1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Бюджетные орган.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707.3</c:v>
                </c:pt>
                <c:pt idx="2">
                  <c:v>729.40000000000009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Прочие потребители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подача питьевой воды </c:v>
                </c:pt>
                <c:pt idx="2">
                  <c:v>отвод и очистка сточных вод 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1940.8</c:v>
                </c:pt>
                <c:pt idx="2">
                  <c:v>1774.3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7044808"/>
        <c:axId val="217046376"/>
        <c:axId val="0"/>
      </c:bar3DChart>
      <c:catAx>
        <c:axId val="217044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7046376"/>
        <c:crosses val="autoZero"/>
        <c:auto val="1"/>
        <c:lblAlgn val="ctr"/>
        <c:lblOffset val="100"/>
        <c:noMultiLvlLbl val="0"/>
      </c:catAx>
      <c:valAx>
        <c:axId val="217046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7044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741585778045165E-2"/>
          <c:y val="0.79140795014611087"/>
          <c:w val="0.93625309405463497"/>
          <c:h val="0.167044690678057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31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0"/>
              </a:sp3d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noFill/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</c:dPt>
          <c:dPt>
            <c:idx val="6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>
                <a:innerShdw blurRad="114300">
                  <a:schemeClr val="accent1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</c:dPt>
          <c:dPt>
            <c:idx val="7"/>
            <c:bubble3D val="0"/>
            <c:spPr>
              <a:solidFill>
                <a:schemeClr val="accent2">
                  <a:lumMod val="60000"/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2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</c:dPt>
          <c:dPt>
            <c:idx val="8"/>
            <c:bubble3D val="0"/>
            <c:spPr>
              <a:solidFill>
                <a:schemeClr val="accent3">
                  <a:lumMod val="60000"/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3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</c:dPt>
          <c:dLbls>
            <c:dLbl>
              <c:idx val="0"/>
              <c:layout>
                <c:manualLayout>
                  <c:x val="5.1602694521218233E-2"/>
                  <c:y val="0.1032404382507929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3324648402612238"/>
                  <c:y val="-0.1100649154669397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9387225179398392E-2"/>
                  <c:y val="-0.2446731543944350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6912490724449704E-2"/>
                  <c:y val="-0.179819930243617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1121834901725304"/>
                  <c:y val="-0.1350205119058998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1158353113381981"/>
                  <c:y val="1.629683791242477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8.5823169768960705E-2"/>
                  <c:y val="5.450929341267807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Энергия покупная</c:v>
                </c:pt>
                <c:pt idx="1">
                  <c:v>Заработная плата персонала </c:v>
                </c:pt>
                <c:pt idx="2">
                  <c:v>Ремонт и другие ремонтно восстановительные работы</c:v>
                </c:pt>
                <c:pt idx="3">
                  <c:v>Амортизация</c:v>
                </c:pt>
                <c:pt idx="4">
                  <c:v>Сырье, материалы, ГСМ, теплоэнергия, уголь</c:v>
                </c:pt>
                <c:pt idx="5">
                  <c:v>Обязательные платежи в бюджет, услуги сторонних организаций, обязательные виды страхования , охрана труда и др</c:v>
                </c:pt>
                <c:pt idx="6">
                  <c:v>Абонентское обслуживание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387.18079999999998</c:v>
                </c:pt>
                <c:pt idx="1">
                  <c:v>693.59689999999989</c:v>
                </c:pt>
                <c:pt idx="2">
                  <c:v>189.56120000000001</c:v>
                </c:pt>
                <c:pt idx="3">
                  <c:v>118.0153</c:v>
                </c:pt>
                <c:pt idx="4">
                  <c:v>149.8451</c:v>
                </c:pt>
                <c:pt idx="5">
                  <c:v>127.9662</c:v>
                </c:pt>
                <c:pt idx="6">
                  <c:v>89.231100000000012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l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2.9166669058945952E-2"/>
          <c:y val="8.4783057376052642E-2"/>
          <c:w val="0.33576356100422911"/>
          <c:h val="0.89124013114076839"/>
        </c:manualLayout>
      </c:layout>
      <c:overlay val="0"/>
      <c:spPr>
        <a:noFill/>
        <a:ln>
          <a:solidFill>
            <a:schemeClr val="bg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19359777608443"/>
          <c:y val="2.6096582110061727E-2"/>
          <c:w val="0.8544049685321593"/>
          <c:h val="0.617194327509615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заработная плата одного работника ТОО "Павлодар-Водоканал" 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19200000"/>
              </a:lightRig>
            </a:scene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normalizeH="0" baseline="0">
                      <a:solidFill>
                        <a:schemeClr val="accent1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701652143445256E-2"/>
                  <c:y val="-1.38504155124653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87153799206387E-2"/>
                  <c:y val="3.462694760107895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06479208021613"/>
                      <c:h val="5.598003504409594E-2"/>
                    </c:manualLayout>
                  </c15:layout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144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Первое полугодие 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100712</c:v>
                </c:pt>
                <c:pt idx="1">
                  <c:v>110748</c:v>
                </c:pt>
                <c:pt idx="2">
                  <c:v>122907</c:v>
                </c:pt>
                <c:pt idx="3">
                  <c:v>130752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Сренемесячная заработная плата работников по г.Павлодар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Первое полугодие 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155249</c:v>
                </c:pt>
                <c:pt idx="1">
                  <c:v>140887</c:v>
                </c:pt>
                <c:pt idx="2">
                  <c:v>183700</c:v>
                </c:pt>
                <c:pt idx="3">
                  <c:v>203000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4"/>
        <c:overlap val="-100"/>
        <c:axId val="324438592"/>
        <c:axId val="324437416"/>
      </c:barChart>
      <c:catAx>
        <c:axId val="32443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324437416"/>
        <c:crosses val="autoZero"/>
        <c:auto val="1"/>
        <c:lblAlgn val="ctr"/>
        <c:lblOffset val="100"/>
        <c:noMultiLvlLbl val="0"/>
      </c:catAx>
      <c:valAx>
        <c:axId val="324437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4438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3922297011260694E-2"/>
          <c:y val="0.7441835525406969"/>
          <c:w val="0.83215522958823696"/>
          <c:h val="0.255816447459303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74D8EF-5E99-4E67-9C73-6913A117B40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3A13AA-BCC3-46E8-A769-410434916A06}">
      <dgm:prSet phldrT="[Текст]"/>
      <dgm:spPr>
        <a:solidFill>
          <a:schemeClr val="accent1">
            <a:lumMod val="5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Для обеспечение качества воды и бесперебойной подачи услуг водоснабжения и бесперебойного отведения сточных вод</a:t>
          </a:r>
          <a:endParaRPr lang="ru-RU" dirty="0">
            <a:solidFill>
              <a:schemeClr val="bg1"/>
            </a:solidFill>
          </a:endParaRPr>
        </a:p>
      </dgm:t>
    </dgm:pt>
    <dgm:pt modelId="{03CDEB79-64F7-41CA-A23D-2EF185C4142B}" type="parTrans" cxnId="{F04B4F1C-EE6B-4491-ADE4-2221E8A530A3}">
      <dgm:prSet/>
      <dgm:spPr/>
      <dgm:t>
        <a:bodyPr/>
        <a:lstStyle/>
        <a:p>
          <a:endParaRPr lang="ru-RU"/>
        </a:p>
      </dgm:t>
    </dgm:pt>
    <dgm:pt modelId="{BFDF3C68-CE21-4F19-AE55-F299C147CF18}" type="sibTrans" cxnId="{F04B4F1C-EE6B-4491-ADE4-2221E8A530A3}">
      <dgm:prSet/>
      <dgm:spPr/>
      <dgm:t>
        <a:bodyPr/>
        <a:lstStyle/>
        <a:p>
          <a:endParaRPr lang="ru-RU"/>
        </a:p>
      </dgm:t>
    </dgm:pt>
    <dgm:pt modelId="{887CA9CF-B4C3-477F-B600-BF0625D6B976}">
      <dgm:prSet phldrT="[Текст]"/>
      <dgm:spPr>
        <a:ln w="38100">
          <a:solidFill>
            <a:schemeClr val="accent5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latin typeface="Arial Black" panose="020B0A04020102020204" pitchFamily="34" charset="0"/>
            </a:rPr>
            <a:t>повышение надежности эксплуатации сетей и сооружений водоснабжения и водоотведения</a:t>
          </a:r>
          <a:endParaRPr lang="ru-RU" b="1" dirty="0">
            <a:latin typeface="Arial Black" panose="020B0A04020102020204" pitchFamily="34" charset="0"/>
          </a:endParaRPr>
        </a:p>
      </dgm:t>
    </dgm:pt>
    <dgm:pt modelId="{E626C746-7927-4439-B83A-4F6A3CC31E7D}" type="parTrans" cxnId="{C04FB9AD-E803-40A2-A2C1-787A8C975656}">
      <dgm:prSet/>
      <dgm:spPr/>
      <dgm:t>
        <a:bodyPr/>
        <a:lstStyle/>
        <a:p>
          <a:endParaRPr lang="ru-RU"/>
        </a:p>
      </dgm:t>
    </dgm:pt>
    <dgm:pt modelId="{9CD975F0-9E91-46FC-A5CF-137532547281}" type="sibTrans" cxnId="{C04FB9AD-E803-40A2-A2C1-787A8C975656}">
      <dgm:prSet/>
      <dgm:spPr/>
      <dgm:t>
        <a:bodyPr/>
        <a:lstStyle/>
        <a:p>
          <a:endParaRPr lang="ru-RU"/>
        </a:p>
      </dgm:t>
    </dgm:pt>
    <dgm:pt modelId="{BD57742B-A012-450D-AA8F-FFE4AF5D97A4}">
      <dgm:prSet phldrT="[Текст]"/>
      <dgm:spPr>
        <a:ln w="38100">
          <a:solidFill>
            <a:schemeClr val="accent5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latin typeface="Arial Black" panose="020B0A04020102020204" pitchFamily="34" charset="0"/>
            </a:rPr>
            <a:t>исполнение инвестиционной программы, увеличение количества и охвата новой техникой и современными технологиями</a:t>
          </a:r>
          <a:endParaRPr lang="ru-RU" b="1" dirty="0">
            <a:latin typeface="Arial Black" panose="020B0A04020102020204" pitchFamily="34" charset="0"/>
          </a:endParaRPr>
        </a:p>
      </dgm:t>
    </dgm:pt>
    <dgm:pt modelId="{0A22C506-31E3-4089-B6D4-63104528F46E}" type="parTrans" cxnId="{516419FD-BB65-4A6E-AA6F-3E217A419986}">
      <dgm:prSet/>
      <dgm:spPr/>
      <dgm:t>
        <a:bodyPr/>
        <a:lstStyle/>
        <a:p>
          <a:endParaRPr lang="ru-RU"/>
        </a:p>
      </dgm:t>
    </dgm:pt>
    <dgm:pt modelId="{56F5F371-5F29-457D-ACA1-8F209E4B2AEF}" type="sibTrans" cxnId="{516419FD-BB65-4A6E-AA6F-3E217A419986}">
      <dgm:prSet/>
      <dgm:spPr/>
      <dgm:t>
        <a:bodyPr/>
        <a:lstStyle/>
        <a:p>
          <a:endParaRPr lang="ru-RU"/>
        </a:p>
      </dgm:t>
    </dgm:pt>
    <dgm:pt modelId="{E187D84E-04B5-4039-ACD9-4EA34CB56E65}">
      <dgm:prSet phldrT="[Текст]"/>
      <dgm:spPr>
        <a:solidFill>
          <a:schemeClr val="accent6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Для перспективной деятельности предприятия необходимо</a:t>
          </a:r>
          <a:r>
            <a:rPr lang="ru-RU" dirty="0" smtClean="0"/>
            <a:t>:</a:t>
          </a:r>
          <a:endParaRPr lang="ru-RU" dirty="0"/>
        </a:p>
      </dgm:t>
    </dgm:pt>
    <dgm:pt modelId="{14A0EF0E-781D-412F-9B0D-BC2E8C933D02}" type="parTrans" cxnId="{20CADFB3-F2A8-4C97-934B-2414E64E24BA}">
      <dgm:prSet/>
      <dgm:spPr/>
      <dgm:t>
        <a:bodyPr/>
        <a:lstStyle/>
        <a:p>
          <a:endParaRPr lang="ru-RU"/>
        </a:p>
      </dgm:t>
    </dgm:pt>
    <dgm:pt modelId="{53C2C29A-012F-4528-9B64-EF1EF85DFE1A}" type="sibTrans" cxnId="{20CADFB3-F2A8-4C97-934B-2414E64E24BA}">
      <dgm:prSet/>
      <dgm:spPr/>
      <dgm:t>
        <a:bodyPr/>
        <a:lstStyle/>
        <a:p>
          <a:endParaRPr lang="ru-RU"/>
        </a:p>
      </dgm:t>
    </dgm:pt>
    <dgm:pt modelId="{11AA233D-DD26-4DD3-B2D9-83AB974DDE6D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  <a:ln w="38100">
          <a:solidFill>
            <a:schemeClr val="accent6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latin typeface="Arial Black" panose="020B0A04020102020204" pitchFamily="34" charset="0"/>
            </a:rPr>
            <a:t>повышение кадрового потенциала, уровня квалификации, привлечение квалифицированных специалистов</a:t>
          </a:r>
          <a:endParaRPr lang="ru-RU" b="1" dirty="0">
            <a:latin typeface="Arial Black" panose="020B0A04020102020204" pitchFamily="34" charset="0"/>
          </a:endParaRPr>
        </a:p>
      </dgm:t>
    </dgm:pt>
    <dgm:pt modelId="{E974E967-2EC2-4E11-89ED-7AE270D714C2}" type="parTrans" cxnId="{200C3754-88C1-4FCE-AFAB-35EBC392681F}">
      <dgm:prSet/>
      <dgm:spPr/>
      <dgm:t>
        <a:bodyPr/>
        <a:lstStyle/>
        <a:p>
          <a:endParaRPr lang="ru-RU"/>
        </a:p>
      </dgm:t>
    </dgm:pt>
    <dgm:pt modelId="{2A5CEFD7-07D5-4EDD-90B1-F95CE65A56EB}" type="sibTrans" cxnId="{200C3754-88C1-4FCE-AFAB-35EBC392681F}">
      <dgm:prSet/>
      <dgm:spPr/>
      <dgm:t>
        <a:bodyPr/>
        <a:lstStyle/>
        <a:p>
          <a:endParaRPr lang="ru-RU"/>
        </a:p>
      </dgm:t>
    </dgm:pt>
    <dgm:pt modelId="{7D5C3FF7-C4BD-4CEA-8B92-D916B2D73BD6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  <a:ln w="38100">
          <a:solidFill>
            <a:schemeClr val="accent6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latin typeface="Arial Black" panose="020B0A04020102020204" pitchFamily="34" charset="0"/>
            </a:rPr>
            <a:t>стимулирование работников и создание благоприятных условий труда, способствующих повышению эффективности деятельности каждого работника</a:t>
          </a:r>
          <a:endParaRPr lang="ru-RU" b="1" dirty="0">
            <a:latin typeface="Arial Black" panose="020B0A04020102020204" pitchFamily="34" charset="0"/>
          </a:endParaRPr>
        </a:p>
      </dgm:t>
    </dgm:pt>
    <dgm:pt modelId="{D2DCCD6C-85E1-4B4F-A7FC-DE302CB24368}" type="parTrans" cxnId="{B8021822-76C2-497A-ACAA-5C9D980B5C5F}">
      <dgm:prSet/>
      <dgm:spPr/>
      <dgm:t>
        <a:bodyPr/>
        <a:lstStyle/>
        <a:p>
          <a:endParaRPr lang="ru-RU"/>
        </a:p>
      </dgm:t>
    </dgm:pt>
    <dgm:pt modelId="{0AB34A65-39BA-4176-85B9-8A27CFD8BA30}" type="sibTrans" cxnId="{B8021822-76C2-497A-ACAA-5C9D980B5C5F}">
      <dgm:prSet/>
      <dgm:spPr/>
      <dgm:t>
        <a:bodyPr/>
        <a:lstStyle/>
        <a:p>
          <a:endParaRPr lang="ru-RU"/>
        </a:p>
      </dgm:t>
    </dgm:pt>
    <dgm:pt modelId="{FAC3D257-1298-4AEB-8713-3FEE2181E106}">
      <dgm:prSet phldrT="[Текст]"/>
      <dgm:spPr>
        <a:solidFill>
          <a:schemeClr val="accent2">
            <a:lumMod val="5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Инвестиционная программа</a:t>
          </a:r>
          <a:endParaRPr lang="ru-RU" dirty="0"/>
        </a:p>
      </dgm:t>
    </dgm:pt>
    <dgm:pt modelId="{4B544010-425E-43F7-9179-3BC348B913DA}" type="parTrans" cxnId="{DE6886F1-F1D9-4FB6-AA7E-BEA4258CE2F9}">
      <dgm:prSet/>
      <dgm:spPr/>
      <dgm:t>
        <a:bodyPr/>
        <a:lstStyle/>
        <a:p>
          <a:endParaRPr lang="ru-RU"/>
        </a:p>
      </dgm:t>
    </dgm:pt>
    <dgm:pt modelId="{715B837F-0649-4A40-9DD5-29110A7CF6A7}" type="sibTrans" cxnId="{DE6886F1-F1D9-4FB6-AA7E-BEA4258CE2F9}">
      <dgm:prSet/>
      <dgm:spPr/>
      <dgm:t>
        <a:bodyPr/>
        <a:lstStyle/>
        <a:p>
          <a:endParaRPr lang="ru-RU"/>
        </a:p>
      </dgm:t>
    </dgm:pt>
    <dgm:pt modelId="{018C922B-71BB-4DD8-88CB-CEC310099349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  <a:ln w="38100">
          <a:solidFill>
            <a:schemeClr val="accent2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latin typeface="Arial Black" panose="020B0A04020102020204" pitchFamily="34" charset="0"/>
            </a:rPr>
            <a:t>Целью реализации инвестиционной программы является разработка комплексной политики предприятия, обеспечивающей эффективное функционирования предприятия, возможность обновления изношенных основных средств ,оптимизация затрат за счет внедрения мероприятий по энергосбережению. </a:t>
          </a:r>
          <a:endParaRPr lang="ru-RU" b="1" dirty="0">
            <a:latin typeface="Arial Black" panose="020B0A04020102020204" pitchFamily="34" charset="0"/>
          </a:endParaRPr>
        </a:p>
      </dgm:t>
    </dgm:pt>
    <dgm:pt modelId="{E784F767-6828-47CE-9F4B-E824EAED2DC9}" type="parTrans" cxnId="{5FE093A5-6A27-40A3-9426-AD1EAE87FA91}">
      <dgm:prSet/>
      <dgm:spPr/>
      <dgm:t>
        <a:bodyPr/>
        <a:lstStyle/>
        <a:p>
          <a:endParaRPr lang="ru-RU"/>
        </a:p>
      </dgm:t>
    </dgm:pt>
    <dgm:pt modelId="{359D7A3C-D800-4E6B-9C0A-1AE5A729F04E}" type="sibTrans" cxnId="{5FE093A5-6A27-40A3-9426-AD1EAE87FA91}">
      <dgm:prSet/>
      <dgm:spPr/>
      <dgm:t>
        <a:bodyPr/>
        <a:lstStyle/>
        <a:p>
          <a:endParaRPr lang="ru-RU"/>
        </a:p>
      </dgm:t>
    </dgm:pt>
    <dgm:pt modelId="{9982401B-1C62-47C0-983B-2E0E29BEF7CE}" type="pres">
      <dgm:prSet presAssocID="{D974D8EF-5E99-4E67-9C73-6913A117B4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B32B19-4E53-48F6-879C-0A7AB969527F}" type="pres">
      <dgm:prSet presAssocID="{703A13AA-BCC3-46E8-A769-410434916A06}" presName="linNode" presStyleCnt="0"/>
      <dgm:spPr/>
    </dgm:pt>
    <dgm:pt modelId="{8E8ABDF4-F8FC-451C-A70C-A1313764EE07}" type="pres">
      <dgm:prSet presAssocID="{703A13AA-BCC3-46E8-A769-410434916A0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2CA8F3-F9EF-4BC1-BE6A-12F2E0FA26EA}" type="pres">
      <dgm:prSet presAssocID="{703A13AA-BCC3-46E8-A769-410434916A0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23E3F8-23CE-41F0-9D19-EFA56ABF4F6D}" type="pres">
      <dgm:prSet presAssocID="{BFDF3C68-CE21-4F19-AE55-F299C147CF18}" presName="sp" presStyleCnt="0"/>
      <dgm:spPr/>
    </dgm:pt>
    <dgm:pt modelId="{86F3F00E-C87F-4020-8A70-F57B53B8143B}" type="pres">
      <dgm:prSet presAssocID="{E187D84E-04B5-4039-ACD9-4EA34CB56E65}" presName="linNode" presStyleCnt="0"/>
      <dgm:spPr/>
    </dgm:pt>
    <dgm:pt modelId="{D22ED766-7BA2-43A3-AC28-B9C9664A7ABA}" type="pres">
      <dgm:prSet presAssocID="{E187D84E-04B5-4039-ACD9-4EA34CB56E6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3CA8B-E3C0-4B82-83EB-197DD6654F17}" type="pres">
      <dgm:prSet presAssocID="{E187D84E-04B5-4039-ACD9-4EA34CB56E6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84724-DE95-417F-A305-8C9A549ED1EF}" type="pres">
      <dgm:prSet presAssocID="{53C2C29A-012F-4528-9B64-EF1EF85DFE1A}" presName="sp" presStyleCnt="0"/>
      <dgm:spPr/>
    </dgm:pt>
    <dgm:pt modelId="{2937CDA0-D9F1-4447-97CE-4685A0F01768}" type="pres">
      <dgm:prSet presAssocID="{FAC3D257-1298-4AEB-8713-3FEE2181E106}" presName="linNode" presStyleCnt="0"/>
      <dgm:spPr/>
    </dgm:pt>
    <dgm:pt modelId="{22C80447-A35E-4334-8B38-D7FF5773144F}" type="pres">
      <dgm:prSet presAssocID="{FAC3D257-1298-4AEB-8713-3FEE2181E106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7420EF-B81E-412A-8F3F-635159EE3813}" type="pres">
      <dgm:prSet presAssocID="{FAC3D257-1298-4AEB-8713-3FEE2181E106}" presName="descendantText" presStyleLbl="alignAccFollowNode1" presStyleIdx="2" presStyleCnt="3" custLinFactNeighborX="-1613" custLinFactNeighborY="36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F1F14E-9B54-43D2-93E0-6537E3E608E6}" type="presOf" srcId="{E187D84E-04B5-4039-ACD9-4EA34CB56E65}" destId="{D22ED766-7BA2-43A3-AC28-B9C9664A7ABA}" srcOrd="0" destOrd="0" presId="urn:microsoft.com/office/officeart/2005/8/layout/vList5"/>
    <dgm:cxn modelId="{C04FB9AD-E803-40A2-A2C1-787A8C975656}" srcId="{703A13AA-BCC3-46E8-A769-410434916A06}" destId="{887CA9CF-B4C3-477F-B600-BF0625D6B976}" srcOrd="0" destOrd="0" parTransId="{E626C746-7927-4439-B83A-4F6A3CC31E7D}" sibTransId="{9CD975F0-9E91-46FC-A5CF-137532547281}"/>
    <dgm:cxn modelId="{5FE093A5-6A27-40A3-9426-AD1EAE87FA91}" srcId="{FAC3D257-1298-4AEB-8713-3FEE2181E106}" destId="{018C922B-71BB-4DD8-88CB-CEC310099349}" srcOrd="0" destOrd="0" parTransId="{E784F767-6828-47CE-9F4B-E824EAED2DC9}" sibTransId="{359D7A3C-D800-4E6B-9C0A-1AE5A729F04E}"/>
    <dgm:cxn modelId="{C6A66896-E157-44B2-AD42-D1D300F08D9C}" type="presOf" srcId="{018C922B-71BB-4DD8-88CB-CEC310099349}" destId="{1F7420EF-B81E-412A-8F3F-635159EE3813}" srcOrd="0" destOrd="0" presId="urn:microsoft.com/office/officeart/2005/8/layout/vList5"/>
    <dgm:cxn modelId="{F04B4F1C-EE6B-4491-ADE4-2221E8A530A3}" srcId="{D974D8EF-5E99-4E67-9C73-6913A117B40D}" destId="{703A13AA-BCC3-46E8-A769-410434916A06}" srcOrd="0" destOrd="0" parTransId="{03CDEB79-64F7-41CA-A23D-2EF185C4142B}" sibTransId="{BFDF3C68-CE21-4F19-AE55-F299C147CF18}"/>
    <dgm:cxn modelId="{28A07AF0-3F3D-40C2-9A22-142102E49ECF}" type="presOf" srcId="{887CA9CF-B4C3-477F-B600-BF0625D6B976}" destId="{762CA8F3-F9EF-4BC1-BE6A-12F2E0FA26EA}" srcOrd="0" destOrd="0" presId="urn:microsoft.com/office/officeart/2005/8/layout/vList5"/>
    <dgm:cxn modelId="{4794702C-B411-41C0-83AC-B314E442934E}" type="presOf" srcId="{11AA233D-DD26-4DD3-B2D9-83AB974DDE6D}" destId="{78C3CA8B-E3C0-4B82-83EB-197DD6654F17}" srcOrd="0" destOrd="0" presId="urn:microsoft.com/office/officeart/2005/8/layout/vList5"/>
    <dgm:cxn modelId="{643484BA-69A1-495E-9409-BAEE824F08B2}" type="presOf" srcId="{BD57742B-A012-450D-AA8F-FFE4AF5D97A4}" destId="{762CA8F3-F9EF-4BC1-BE6A-12F2E0FA26EA}" srcOrd="0" destOrd="1" presId="urn:microsoft.com/office/officeart/2005/8/layout/vList5"/>
    <dgm:cxn modelId="{200C3754-88C1-4FCE-AFAB-35EBC392681F}" srcId="{E187D84E-04B5-4039-ACD9-4EA34CB56E65}" destId="{11AA233D-DD26-4DD3-B2D9-83AB974DDE6D}" srcOrd="0" destOrd="0" parTransId="{E974E967-2EC2-4E11-89ED-7AE270D714C2}" sibTransId="{2A5CEFD7-07D5-4EDD-90B1-F95CE65A56EB}"/>
    <dgm:cxn modelId="{B8021822-76C2-497A-ACAA-5C9D980B5C5F}" srcId="{E187D84E-04B5-4039-ACD9-4EA34CB56E65}" destId="{7D5C3FF7-C4BD-4CEA-8B92-D916B2D73BD6}" srcOrd="1" destOrd="0" parTransId="{D2DCCD6C-85E1-4B4F-A7FC-DE302CB24368}" sibTransId="{0AB34A65-39BA-4176-85B9-8A27CFD8BA30}"/>
    <dgm:cxn modelId="{20CADFB3-F2A8-4C97-934B-2414E64E24BA}" srcId="{D974D8EF-5E99-4E67-9C73-6913A117B40D}" destId="{E187D84E-04B5-4039-ACD9-4EA34CB56E65}" srcOrd="1" destOrd="0" parTransId="{14A0EF0E-781D-412F-9B0D-BC2E8C933D02}" sibTransId="{53C2C29A-012F-4528-9B64-EF1EF85DFE1A}"/>
    <dgm:cxn modelId="{497ED9F3-926C-477B-AA21-2A9D0B24A2F8}" type="presOf" srcId="{703A13AA-BCC3-46E8-A769-410434916A06}" destId="{8E8ABDF4-F8FC-451C-A70C-A1313764EE07}" srcOrd="0" destOrd="0" presId="urn:microsoft.com/office/officeart/2005/8/layout/vList5"/>
    <dgm:cxn modelId="{FD8AC22B-D09A-4593-9E44-CD320BF1284B}" type="presOf" srcId="{7D5C3FF7-C4BD-4CEA-8B92-D916B2D73BD6}" destId="{78C3CA8B-E3C0-4B82-83EB-197DD6654F17}" srcOrd="0" destOrd="1" presId="urn:microsoft.com/office/officeart/2005/8/layout/vList5"/>
    <dgm:cxn modelId="{DE6886F1-F1D9-4FB6-AA7E-BEA4258CE2F9}" srcId="{D974D8EF-5E99-4E67-9C73-6913A117B40D}" destId="{FAC3D257-1298-4AEB-8713-3FEE2181E106}" srcOrd="2" destOrd="0" parTransId="{4B544010-425E-43F7-9179-3BC348B913DA}" sibTransId="{715B837F-0649-4A40-9DD5-29110A7CF6A7}"/>
    <dgm:cxn modelId="{D5DE5851-3B09-4146-B9E1-97778B2985FB}" type="presOf" srcId="{D974D8EF-5E99-4E67-9C73-6913A117B40D}" destId="{9982401B-1C62-47C0-983B-2E0E29BEF7CE}" srcOrd="0" destOrd="0" presId="urn:microsoft.com/office/officeart/2005/8/layout/vList5"/>
    <dgm:cxn modelId="{516419FD-BB65-4A6E-AA6F-3E217A419986}" srcId="{703A13AA-BCC3-46E8-A769-410434916A06}" destId="{BD57742B-A012-450D-AA8F-FFE4AF5D97A4}" srcOrd="1" destOrd="0" parTransId="{0A22C506-31E3-4089-B6D4-63104528F46E}" sibTransId="{56F5F371-5F29-457D-ACA1-8F209E4B2AEF}"/>
    <dgm:cxn modelId="{D768F094-E327-4B5A-B05E-440303B6A77A}" type="presOf" srcId="{FAC3D257-1298-4AEB-8713-3FEE2181E106}" destId="{22C80447-A35E-4334-8B38-D7FF5773144F}" srcOrd="0" destOrd="0" presId="urn:microsoft.com/office/officeart/2005/8/layout/vList5"/>
    <dgm:cxn modelId="{1817598A-356E-4B0F-9B1F-733DCC06A8EF}" type="presParOf" srcId="{9982401B-1C62-47C0-983B-2E0E29BEF7CE}" destId="{25B32B19-4E53-48F6-879C-0A7AB969527F}" srcOrd="0" destOrd="0" presId="urn:microsoft.com/office/officeart/2005/8/layout/vList5"/>
    <dgm:cxn modelId="{E713BADD-5D2C-4905-B503-1160DD05F3C5}" type="presParOf" srcId="{25B32B19-4E53-48F6-879C-0A7AB969527F}" destId="{8E8ABDF4-F8FC-451C-A70C-A1313764EE07}" srcOrd="0" destOrd="0" presId="urn:microsoft.com/office/officeart/2005/8/layout/vList5"/>
    <dgm:cxn modelId="{2E8D900B-C924-4343-9077-8E4043C8C73D}" type="presParOf" srcId="{25B32B19-4E53-48F6-879C-0A7AB969527F}" destId="{762CA8F3-F9EF-4BC1-BE6A-12F2E0FA26EA}" srcOrd="1" destOrd="0" presId="urn:microsoft.com/office/officeart/2005/8/layout/vList5"/>
    <dgm:cxn modelId="{5260E567-E988-4460-8D6B-3E5EB125470C}" type="presParOf" srcId="{9982401B-1C62-47C0-983B-2E0E29BEF7CE}" destId="{4223E3F8-23CE-41F0-9D19-EFA56ABF4F6D}" srcOrd="1" destOrd="0" presId="urn:microsoft.com/office/officeart/2005/8/layout/vList5"/>
    <dgm:cxn modelId="{4A3FB728-9C11-4AE8-91A3-EF6500655C17}" type="presParOf" srcId="{9982401B-1C62-47C0-983B-2E0E29BEF7CE}" destId="{86F3F00E-C87F-4020-8A70-F57B53B8143B}" srcOrd="2" destOrd="0" presId="urn:microsoft.com/office/officeart/2005/8/layout/vList5"/>
    <dgm:cxn modelId="{B7C84F22-4242-4209-B982-B12264F286BC}" type="presParOf" srcId="{86F3F00E-C87F-4020-8A70-F57B53B8143B}" destId="{D22ED766-7BA2-43A3-AC28-B9C9664A7ABA}" srcOrd="0" destOrd="0" presId="urn:microsoft.com/office/officeart/2005/8/layout/vList5"/>
    <dgm:cxn modelId="{B4F7B32C-53DC-4BA1-A514-C6B7FB8D046E}" type="presParOf" srcId="{86F3F00E-C87F-4020-8A70-F57B53B8143B}" destId="{78C3CA8B-E3C0-4B82-83EB-197DD6654F17}" srcOrd="1" destOrd="0" presId="urn:microsoft.com/office/officeart/2005/8/layout/vList5"/>
    <dgm:cxn modelId="{1868C72D-14FB-4606-90FD-19B6B53243D2}" type="presParOf" srcId="{9982401B-1C62-47C0-983B-2E0E29BEF7CE}" destId="{7AF84724-DE95-417F-A305-8C9A549ED1EF}" srcOrd="3" destOrd="0" presId="urn:microsoft.com/office/officeart/2005/8/layout/vList5"/>
    <dgm:cxn modelId="{2171E206-5539-49BE-83F1-EA58EC258074}" type="presParOf" srcId="{9982401B-1C62-47C0-983B-2E0E29BEF7CE}" destId="{2937CDA0-D9F1-4447-97CE-4685A0F01768}" srcOrd="4" destOrd="0" presId="urn:microsoft.com/office/officeart/2005/8/layout/vList5"/>
    <dgm:cxn modelId="{1E874E09-D3D0-4D28-A5CB-E09810044821}" type="presParOf" srcId="{2937CDA0-D9F1-4447-97CE-4685A0F01768}" destId="{22C80447-A35E-4334-8B38-D7FF5773144F}" srcOrd="0" destOrd="0" presId="urn:microsoft.com/office/officeart/2005/8/layout/vList5"/>
    <dgm:cxn modelId="{5B73C3C5-F08A-4F29-89A6-323A6C0B1788}" type="presParOf" srcId="{2937CDA0-D9F1-4447-97CE-4685A0F01768}" destId="{1F7420EF-B81E-412A-8F3F-635159EE381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0.19258</cdr:x>
      <cdr:y>0.0298</cdr:y>
    </cdr:from>
    <cdr:to>
      <cdr:x>0.82491</cdr:x>
      <cdr:y>0.07546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21080" y="168499"/>
          <a:ext cx="3352800" cy="2582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0.34491</cdr:x>
      <cdr:y>0.4312</cdr:y>
    </cdr:from>
    <cdr:to>
      <cdr:x>0.65246</cdr:x>
      <cdr:y>0.64411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28800" y="2438400"/>
          <a:ext cx="1630680" cy="12039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800" dirty="0" smtClean="0">
              <a:latin typeface="Arial Black" panose="020B0A04020102020204" pitchFamily="34" charset="0"/>
            </a:rPr>
            <a:t>2931,7млн.тенге</a:t>
          </a:r>
          <a:endParaRPr lang="ru-RU" sz="1800" dirty="0">
            <a:latin typeface="Arial Black" panose="020B0A040201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0.1049</cdr:x>
      <cdr:y>0.00271</cdr:y>
    </cdr:from>
    <cdr:to>
      <cdr:x>0.72051</cdr:x>
      <cdr:y>0.0617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9690" y="13648"/>
          <a:ext cx="2991005" cy="2973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Arial Black" panose="020B0A04020102020204" pitchFamily="34" charset="0"/>
            </a:rPr>
            <a:t>      Первое полугодие 2021</a:t>
          </a:r>
        </a:p>
        <a:p xmlns:a="http://schemas.openxmlformats.org/drawingml/2006/main">
          <a:endParaRPr lang="ru-RU" sz="14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0.24324</cdr:x>
      <cdr:y>0.14872</cdr:y>
    </cdr:from>
    <cdr:to>
      <cdr:x>0.39157</cdr:x>
      <cdr:y>0.83617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181784" y="749533"/>
          <a:ext cx="720677" cy="34646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0.29178</cdr:x>
      <cdr:y>0.06179</cdr:y>
    </cdr:from>
    <cdr:to>
      <cdr:x>0.67228</cdr:x>
      <cdr:y>0.12341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1417627" y="311408"/>
          <a:ext cx="1848704" cy="3105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>
              <a:latin typeface="Arial Black" panose="020B0A04020102020204" pitchFamily="34" charset="0"/>
            </a:rPr>
            <a:t>166,9 млн. тенге</a:t>
          </a:r>
          <a:endParaRPr lang="ru-RU" sz="1400" dirty="0">
            <a:latin typeface="Arial Black" panose="020B0A04020102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0.24359</cdr:x>
      <cdr:y>0.04261</cdr:y>
    </cdr:from>
    <cdr:to>
      <cdr:x>0.8752</cdr:x>
      <cdr:y>0.09919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04883" y="211800"/>
          <a:ext cx="2864881" cy="2812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Arial Black" panose="020B0A04020102020204" pitchFamily="34" charset="0"/>
            </a:rPr>
            <a:t>420,3млн. тенге</a:t>
          </a:r>
          <a:endParaRPr lang="ru-RU" sz="14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0.09155</cdr:x>
      <cdr:y>0.21307</cdr:y>
    </cdr:from>
    <cdr:to>
      <cdr:x>0.24482</cdr:x>
      <cdr:y>0.87387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15256" y="1059085"/>
          <a:ext cx="695195" cy="32846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17,7%</a:t>
          </a:r>
        </a:p>
        <a:p xmlns:a="http://schemas.openxmlformats.org/drawingml/2006/main">
          <a:endParaRPr lang="ru-RU" sz="14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10,1%</a:t>
          </a:r>
        </a:p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3,0%</a:t>
          </a: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69,1%</a:t>
          </a: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0.13356</cdr:x>
      <cdr:y>0</cdr:y>
    </cdr:from>
    <cdr:to>
      <cdr:x>0.90813</cdr:x>
      <cdr:y>0.22565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6885" y="0"/>
          <a:ext cx="4621276" cy="6979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Удельный вес  объема реализации   по услугам, предусмотренный в утв. </a:t>
          </a:r>
          <a:r>
            <a: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т</a:t>
          </a:r>
          <a:r>
            <a:rPr lang="ru-RU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арифных сметах на 2020 г.</a:t>
          </a:r>
          <a:endParaRPr lang="ru-RU" sz="1100" dirty="0">
            <a:solidFill>
              <a:schemeClr val="accent2">
                <a:lumMod val="75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0.15255</cdr:x>
      <cdr:y>0.76242</cdr:y>
    </cdr:from>
    <cdr:to>
      <cdr:x>0.44937</cdr:x>
      <cdr:y>0.89223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10175" y="2358258"/>
          <a:ext cx="1770916" cy="4015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rgbClr val="C00000"/>
              </a:solidFill>
            </a:rPr>
            <a:t>Подача питьевой воды</a:t>
          </a:r>
          <a:endParaRPr lang="ru-RU" sz="11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0.54079</cdr:x>
      <cdr:y>0.77098</cdr:y>
    </cdr:from>
    <cdr:to>
      <cdr:x>0.91079</cdr:x>
      <cdr:y>0.87119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226504" y="2384761"/>
          <a:ext cx="2207530" cy="3099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solidFill>
                <a:srgbClr val="C00000"/>
              </a:solidFill>
            </a:rPr>
            <a:t>Отвод и очистка сточных вод</a:t>
          </a:r>
          <a:endParaRPr lang="ru-RU" sz="11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0.35742</cdr:x>
      <cdr:y>0.53445</cdr:y>
    </cdr:from>
    <cdr:to>
      <cdr:x>0.4697</cdr:x>
      <cdr:y>0.65139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132458" y="1653125"/>
          <a:ext cx="669896" cy="3617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49%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0.35513</cdr:x>
      <cdr:y>0.41416</cdr:y>
    </cdr:from>
    <cdr:to>
      <cdr:x>0.45174</cdr:x>
      <cdr:y>0.51584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118809" y="1281055"/>
          <a:ext cx="576404" cy="3145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21%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0.36003</cdr:x>
      <cdr:y>0.31891</cdr:y>
    </cdr:from>
    <cdr:to>
      <cdr:x>0.44881</cdr:x>
      <cdr:y>0.40025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148029" y="986421"/>
          <a:ext cx="529688" cy="2515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9%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0.35513</cdr:x>
      <cdr:y>0.22672</cdr:y>
    </cdr:from>
    <cdr:to>
      <cdr:x>0.45436</cdr:x>
      <cdr:y>0.31824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118810" y="701271"/>
          <a:ext cx="592035" cy="283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Arial Black" panose="020B0A04020102020204" pitchFamily="34" charset="0"/>
            </a:rPr>
            <a:t>21%</a:t>
          </a:r>
          <a:endParaRPr lang="ru-RU" sz="1200" b="1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0.80599</cdr:x>
      <cdr:y>0.47239</cdr:y>
    </cdr:from>
    <cdr:to>
      <cdr:x>0.91305</cdr:x>
      <cdr:y>0.5995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4808785" y="1461154"/>
          <a:ext cx="638751" cy="3931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68%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0.81024</cdr:x>
      <cdr:y>0.33617</cdr:y>
    </cdr:from>
    <cdr:to>
      <cdr:x>0.92774</cdr:x>
      <cdr:y>0.41244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4834153" y="1039818"/>
          <a:ext cx="701040" cy="2359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9%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0.68411</cdr:x>
      <cdr:y>0.20667</cdr:y>
    </cdr:from>
    <cdr:to>
      <cdr:x>0.77028</cdr:x>
      <cdr:y>0.2931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3992880" y="619530"/>
          <a:ext cx="50292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0.80274</cdr:x>
      <cdr:y>0.25559</cdr:y>
    </cdr:from>
    <cdr:to>
      <cdr:x>0.89674</cdr:x>
      <cdr:y>0.37252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789362" y="790578"/>
          <a:ext cx="560832" cy="3616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22%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0.14361</cdr:x>
      <cdr:y>0.013</cdr:y>
    </cdr:from>
    <cdr:to>
      <cdr:x>0.89822</cdr:x>
      <cdr:y>0.19425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32605" y="40944"/>
          <a:ext cx="4374991" cy="570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Удельный вес  объема реализации   по услугам, ФАКТ за 2020 г.</a:t>
          </a:r>
          <a:endParaRPr lang="ru-RU" sz="1100" dirty="0">
            <a:solidFill>
              <a:schemeClr val="accent2">
                <a:lumMod val="75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0.14254</cdr:x>
      <cdr:y>0.72648</cdr:y>
    </cdr:from>
    <cdr:to>
      <cdr:x>0.43936</cdr:x>
      <cdr:y>0.85629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26390" y="2288418"/>
          <a:ext cx="1720869" cy="4089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rgbClr val="C00000"/>
              </a:solidFill>
            </a:rPr>
            <a:t>Подача питьевой воды</a:t>
          </a:r>
          <a:endParaRPr lang="ru-RU" sz="11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</cdr:x>
      <cdr:y>0.73513</cdr:y>
    </cdr:from>
    <cdr:to>
      <cdr:x>0.87</cdr:x>
      <cdr:y>0.83534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898842" y="2315658"/>
          <a:ext cx="2145143" cy="3156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solidFill>
                <a:srgbClr val="C00000"/>
              </a:solidFill>
            </a:rPr>
            <a:t>Отвод и очистка сточных вод</a:t>
          </a:r>
          <a:endParaRPr lang="ru-RU" sz="11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0.33683</cdr:x>
      <cdr:y>0.5168</cdr:y>
    </cdr:from>
    <cdr:to>
      <cdr:x>0.44911</cdr:x>
      <cdr:y>0.63374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965960" y="1549170"/>
          <a:ext cx="655320" cy="3505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46%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0.33683</cdr:x>
      <cdr:y>0.37445</cdr:y>
    </cdr:from>
    <cdr:to>
      <cdr:x>0.43344</cdr:x>
      <cdr:y>0.47613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965960" y="1122450"/>
          <a:ext cx="56388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30%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0.33944</cdr:x>
      <cdr:y>0.28802</cdr:y>
    </cdr:from>
    <cdr:to>
      <cdr:x>0.42822</cdr:x>
      <cdr:y>0.36936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981200" y="863370"/>
          <a:ext cx="518160" cy="2438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>
              <a:latin typeface="Arial Black" panose="020B0A04020102020204" pitchFamily="34" charset="0"/>
            </a:rPr>
            <a:t>6</a:t>
          </a:r>
          <a:r>
            <a:rPr lang="ru-RU" sz="1200" dirty="0" smtClean="0">
              <a:latin typeface="Arial Black" panose="020B0A04020102020204" pitchFamily="34" charset="0"/>
            </a:rPr>
            <a:t>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0.33683</cdr:x>
      <cdr:y>0.19142</cdr:y>
    </cdr:from>
    <cdr:to>
      <cdr:x>0.43606</cdr:x>
      <cdr:y>0.28294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965960" y="573810"/>
          <a:ext cx="57912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Arial Black" panose="020B0A04020102020204" pitchFamily="34" charset="0"/>
            </a:rPr>
            <a:t>18%</a:t>
          </a:r>
          <a:endParaRPr lang="ru-RU" sz="1200" b="1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0.78719</cdr:x>
      <cdr:y>0.45521</cdr:y>
    </cdr:from>
    <cdr:to>
      <cdr:x>0.91409</cdr:x>
      <cdr:y>0.58553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4563870" y="1433927"/>
          <a:ext cx="735737" cy="4104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76%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0.7903</cdr:x>
      <cdr:y>0.26653</cdr:y>
    </cdr:from>
    <cdr:to>
      <cdr:x>0.9078</cdr:x>
      <cdr:y>0.3428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4581888" y="839567"/>
          <a:ext cx="681227" cy="2402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>
              <a:latin typeface="Arial Black" panose="020B0A04020102020204" pitchFamily="34" charset="0"/>
            </a:rPr>
            <a:t>7</a:t>
          </a:r>
          <a:r>
            <a:rPr lang="ru-RU" sz="1200" dirty="0" smtClean="0">
              <a:latin typeface="Arial Black" panose="020B0A04020102020204" pitchFamily="34" charset="0"/>
            </a:rPr>
            <a:t>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0.68411</cdr:x>
      <cdr:y>0.20667</cdr:y>
    </cdr:from>
    <cdr:to>
      <cdr:x>0.77028</cdr:x>
      <cdr:y>0.2931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3992880" y="619530"/>
          <a:ext cx="50292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0.78978</cdr:x>
      <cdr:y>0.18917</cdr:y>
    </cdr:from>
    <cdr:to>
      <cdr:x>0.88378</cdr:x>
      <cdr:y>0.3061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578918" y="595879"/>
          <a:ext cx="544982" cy="3683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17%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0.12358</cdr:x>
      <cdr:y>0</cdr:y>
    </cdr:from>
    <cdr:to>
      <cdr:x>0.89815</cdr:x>
      <cdr:y>0.27391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37340" y="0"/>
          <a:ext cx="4621314" cy="5962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Удельный вес  объема реализации   по услугам, предусмотренный в утв. </a:t>
          </a:r>
          <a:r>
            <a: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т</a:t>
          </a:r>
          <a:r>
            <a:rPr lang="ru-RU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арифных сметах на первое полугодие 202</a:t>
          </a:r>
          <a:r>
            <a:rPr lang="en-US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1</a:t>
          </a:r>
          <a:r>
            <a:rPr lang="ru-RU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 года</a:t>
          </a:r>
          <a:endParaRPr lang="ru-RU" sz="1100" dirty="0">
            <a:solidFill>
              <a:schemeClr val="accent2">
                <a:lumMod val="75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0.16856</cdr:x>
      <cdr:y>0.76736</cdr:y>
    </cdr:from>
    <cdr:to>
      <cdr:x>0.46538</cdr:x>
      <cdr:y>0.89717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05694" y="1670406"/>
          <a:ext cx="1770916" cy="2825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rgbClr val="C00000"/>
              </a:solidFill>
            </a:rPr>
            <a:t>Подача питьевой воды</a:t>
          </a:r>
          <a:endParaRPr lang="ru-RU" sz="11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0.56824</cdr:x>
      <cdr:y>0.73206</cdr:y>
    </cdr:from>
    <cdr:to>
      <cdr:x>0.93824</cdr:x>
      <cdr:y>0.83227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390288" y="1593553"/>
          <a:ext cx="2207530" cy="2181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solidFill>
                <a:srgbClr val="C00000"/>
              </a:solidFill>
            </a:rPr>
            <a:t>Отвод и очистка сточных вод</a:t>
          </a:r>
          <a:endParaRPr lang="ru-RU" sz="11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0.36426</cdr:x>
      <cdr:y>0.55579</cdr:y>
    </cdr:from>
    <cdr:to>
      <cdr:x>0.47654</cdr:x>
      <cdr:y>0.67273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179790" y="1421849"/>
          <a:ext cx="671898" cy="2991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50%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0.36425</cdr:x>
      <cdr:y>0.39832</cdr:y>
    </cdr:from>
    <cdr:to>
      <cdr:x>0.46086</cdr:x>
      <cdr:y>0.5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179735" y="1019003"/>
          <a:ext cx="578126" cy="2601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22%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0.36915</cdr:x>
      <cdr:y>0.32424</cdr:y>
    </cdr:from>
    <cdr:to>
      <cdr:x>0.45793</cdr:x>
      <cdr:y>0.40558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209057" y="829500"/>
          <a:ext cx="531271" cy="2080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>
              <a:latin typeface="Arial Black" panose="020B0A04020102020204" pitchFamily="34" charset="0"/>
            </a:rPr>
            <a:t>7</a:t>
          </a:r>
          <a:r>
            <a:rPr lang="ru-RU" sz="1200" dirty="0" smtClean="0">
              <a:latin typeface="Arial Black" panose="020B0A04020102020204" pitchFamily="34" charset="0"/>
            </a:rPr>
            <a:t>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0.36425</cdr:x>
      <cdr:y>0.24806</cdr:y>
    </cdr:from>
    <cdr:to>
      <cdr:x>0.46348</cdr:x>
      <cdr:y>0.33958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179735" y="634598"/>
          <a:ext cx="593805" cy="2341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Arial Black" panose="020B0A04020102020204" pitchFamily="34" charset="0"/>
            </a:rPr>
            <a:t>21%</a:t>
          </a:r>
          <a:endParaRPr lang="ru-RU" sz="1200" b="1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0.79915</cdr:x>
      <cdr:y>0.5</cdr:y>
    </cdr:from>
    <cdr:to>
      <cdr:x>0.90621</cdr:x>
      <cdr:y>0.62711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4782205" y="1279126"/>
          <a:ext cx="640661" cy="325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72%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0.80112</cdr:x>
      <cdr:y>0.33617</cdr:y>
    </cdr:from>
    <cdr:to>
      <cdr:x>0.91862</cdr:x>
      <cdr:y>0.41244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4793990" y="860008"/>
          <a:ext cx="703135" cy="1951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>
              <a:latin typeface="Arial Black" panose="020B0A04020102020204" pitchFamily="34" charset="0"/>
            </a:rPr>
            <a:t>8</a:t>
          </a:r>
          <a:r>
            <a:rPr lang="ru-RU" sz="1200" dirty="0" smtClean="0">
              <a:latin typeface="Arial Black" panose="020B0A04020102020204" pitchFamily="34" charset="0"/>
            </a:rPr>
            <a:t>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0.68411</cdr:x>
      <cdr:y>0.20667</cdr:y>
    </cdr:from>
    <cdr:to>
      <cdr:x>0.77028</cdr:x>
      <cdr:y>0.2931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3992880" y="619530"/>
          <a:ext cx="50292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0.79818</cdr:x>
      <cdr:y>0.25559</cdr:y>
    </cdr:from>
    <cdr:to>
      <cdr:x>0.89218</cdr:x>
      <cdr:y>0.37252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776404" y="653864"/>
          <a:ext cx="562508" cy="2991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20%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0.14361</cdr:x>
      <cdr:y>0.013</cdr:y>
    </cdr:from>
    <cdr:to>
      <cdr:x>0.89822</cdr:x>
      <cdr:y>0.19425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32605" y="40944"/>
          <a:ext cx="4374991" cy="570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Удельный вес  объема реализации   по услугам, ФАКТ за первое полугодие  202</a:t>
          </a:r>
          <a:r>
            <a:rPr lang="en-US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1</a:t>
          </a:r>
          <a:r>
            <a:rPr lang="ru-RU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rPr>
            <a:t> года</a:t>
          </a:r>
          <a:endParaRPr lang="ru-RU" sz="1100" dirty="0">
            <a:solidFill>
              <a:schemeClr val="accent2">
                <a:lumMod val="75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0.14254</cdr:x>
      <cdr:y>0.72648</cdr:y>
    </cdr:from>
    <cdr:to>
      <cdr:x>0.43936</cdr:x>
      <cdr:y>0.85629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26390" y="2288418"/>
          <a:ext cx="1720869" cy="4089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rgbClr val="C00000"/>
              </a:solidFill>
            </a:rPr>
            <a:t>Подача питьевой воды</a:t>
          </a:r>
          <a:endParaRPr lang="ru-RU" sz="11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0.55752</cdr:x>
      <cdr:y>0.70881</cdr:y>
    </cdr:from>
    <cdr:to>
      <cdr:x>0.92752</cdr:x>
      <cdr:y>0.80902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232341" y="1861687"/>
          <a:ext cx="2145142" cy="2632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solidFill>
                <a:srgbClr val="C00000"/>
              </a:solidFill>
            </a:rPr>
            <a:t>Отвод и очистка сточных вод</a:t>
          </a:r>
          <a:endParaRPr lang="ru-RU" sz="11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0.35566</cdr:x>
      <cdr:y>0.5</cdr:y>
    </cdr:from>
    <cdr:to>
      <cdr:x>0.46794</cdr:x>
      <cdr:y>0.61694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062017" y="1313245"/>
          <a:ext cx="650963" cy="3071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40%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0.35566</cdr:x>
      <cdr:y>0.34748</cdr:y>
    </cdr:from>
    <cdr:to>
      <cdr:x>0.45227</cdr:x>
      <cdr:y>0.44916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062016" y="912654"/>
          <a:ext cx="560114" cy="2670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36%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0.35356</cdr:x>
      <cdr:y>0.25392</cdr:y>
    </cdr:from>
    <cdr:to>
      <cdr:x>0.44234</cdr:x>
      <cdr:y>0.33526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049852" y="666923"/>
          <a:ext cx="514718" cy="2136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>
              <a:latin typeface="Arial Black" panose="020B0A04020102020204" pitchFamily="34" charset="0"/>
            </a:rPr>
            <a:t>6</a:t>
          </a:r>
          <a:r>
            <a:rPr lang="ru-RU" sz="1200" dirty="0" smtClean="0">
              <a:latin typeface="Arial Black" panose="020B0A04020102020204" pitchFamily="34" charset="0"/>
            </a:rPr>
            <a:t>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0.35095</cdr:x>
      <cdr:y>0.17752</cdr:y>
    </cdr:from>
    <cdr:to>
      <cdr:x>0.45018</cdr:x>
      <cdr:y>0.26904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034721" y="466252"/>
          <a:ext cx="575304" cy="2403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Arial Black" panose="020B0A04020102020204" pitchFamily="34" charset="0"/>
            </a:rPr>
            <a:t>18%</a:t>
          </a:r>
          <a:endParaRPr lang="ru-RU" sz="1200" b="1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0.78719</cdr:x>
      <cdr:y>0.45521</cdr:y>
    </cdr:from>
    <cdr:to>
      <cdr:x>0.91409</cdr:x>
      <cdr:y>0.58553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4563870" y="1433927"/>
          <a:ext cx="735737" cy="4104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76%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0.7903</cdr:x>
      <cdr:y>0.26653</cdr:y>
    </cdr:from>
    <cdr:to>
      <cdr:x>0.9078</cdr:x>
      <cdr:y>0.3428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4581888" y="839567"/>
          <a:ext cx="681227" cy="2402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>
              <a:latin typeface="Arial Black" panose="020B0A04020102020204" pitchFamily="34" charset="0"/>
            </a:rPr>
            <a:t>7</a:t>
          </a:r>
          <a:r>
            <a:rPr lang="ru-RU" sz="1200" dirty="0" smtClean="0">
              <a:latin typeface="Arial Black" panose="020B0A04020102020204" pitchFamily="34" charset="0"/>
            </a:rPr>
            <a:t>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0.68411</cdr:x>
      <cdr:y>0.20667</cdr:y>
    </cdr:from>
    <cdr:to>
      <cdr:x>0.77028</cdr:x>
      <cdr:y>0.2931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3992880" y="619530"/>
          <a:ext cx="50292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0.78279</cdr:x>
      <cdr:y>0.17752</cdr:y>
    </cdr:from>
    <cdr:to>
      <cdr:x>0.87679</cdr:x>
      <cdr:y>0.29445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585966" y="466252"/>
          <a:ext cx="550697" cy="3071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 Black" panose="020B0A04020102020204" pitchFamily="34" charset="0"/>
            </a:rPr>
            <a:t>17%</a:t>
          </a:r>
          <a:endParaRPr lang="ru-RU" sz="1200" dirty="0">
            <a:latin typeface="Arial Black" panose="020B0A04020102020204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0.61929</cdr:x>
      <cdr:y>0.49994</cdr:y>
    </cdr:from>
    <cdr:to>
      <cdr:x>0.68187</cdr:x>
      <cdr:y>0.59438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38682" y="2743199"/>
          <a:ext cx="731520" cy="518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</cdr:y>
    </cdr:from>
    <cdr:to>
      <cdr:x>0.71269</cdr:x>
      <cdr:y>0.17236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0" y="-1005840"/>
          <a:ext cx="8689116" cy="100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rPr>
            <a:t>Общая сумма затрат </a:t>
          </a:r>
        </a:p>
        <a:p xmlns:a="http://schemas.openxmlformats.org/drawingml/2006/main">
          <a:pPr algn="ctr"/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rPr>
            <a:t>за 1 полугодие 2021 г</a:t>
          </a:r>
        </a:p>
        <a:p xmlns:a="http://schemas.openxmlformats.org/drawingml/2006/main">
          <a:pPr algn="ctr"/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rPr>
            <a:t>1755,4 </a:t>
          </a:r>
          <a:r>
            <a:rPr lang="ru-RU" sz="1800" dirty="0" err="1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rPr>
            <a:t>млн.тенге</a:t>
          </a:r>
          <a:endParaRPr lang="ru-RU" sz="18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0.87415</cdr:x>
      <cdr:y>0.63759</cdr:y>
    </cdr:from>
    <cdr:to>
      <cdr:x>0.97521</cdr:x>
      <cdr:y>0.66965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28960" y="3507771"/>
          <a:ext cx="592959" cy="1764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>
              <a:latin typeface="Arial Black" panose="020B0A04020102020204" pitchFamily="34" charset="0"/>
            </a:rPr>
            <a:t>202</a:t>
          </a:r>
        </a:p>
        <a:p xmlns:a="http://schemas.openxmlformats.org/drawingml/2006/main">
          <a:endParaRPr lang="ru-RU" sz="14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0.2633</cdr:x>
      <cdr:y>0.51247</cdr:y>
    </cdr:from>
    <cdr:to>
      <cdr:x>0.35106</cdr:x>
      <cdr:y>0.55679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508760" y="2819400"/>
          <a:ext cx="502920" cy="2438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0.50266</cdr:x>
      <cdr:y>0.50693</cdr:y>
    </cdr:from>
    <cdr:to>
      <cdr:x>0.57979</cdr:x>
      <cdr:y>0.54848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880360" y="2788920"/>
          <a:ext cx="44196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0.71543</cdr:x>
      <cdr:y>0.5097</cdr:y>
    </cdr:from>
    <cdr:to>
      <cdr:x>0.79521</cdr:x>
      <cdr:y>0.54848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4099560" y="2804160"/>
          <a:ext cx="457200" cy="2133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5C4BC-FC33-4B15-BC9F-D4E60639D545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7614"/>
            <a:ext cx="5438775" cy="3907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245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245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98E29-842C-4431-9941-4FCBAEA18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896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98E29-842C-4431-9941-4FCBAEA18B1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644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98E29-842C-4431-9941-4FCBAEA18B1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448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D323-8F98-47F8-9007-11FDDF7292C2}" type="datetime1">
              <a:rPr lang="ru-RU" smtClean="0"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27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029-8AED-4FB2-926E-A1455048E504}" type="datetime1">
              <a:rPr lang="ru-RU" smtClean="0"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240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CAAFA-088F-4F1F-B2F7-66D3E85852CF}" type="datetime1">
              <a:rPr lang="ru-RU" smtClean="0"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068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D5270-69D3-4984-9B69-C22E5D8BE028}" type="datetime1">
              <a:rPr lang="ru-RU" smtClean="0"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477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A9237-122D-4949-AEE2-62FA3C0493C0}" type="datetime1">
              <a:rPr lang="ru-RU" smtClean="0"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77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07108-A3D0-4959-A918-253465E975CC}" type="datetime1">
              <a:rPr lang="ru-RU" smtClean="0"/>
              <a:t>29.07.2021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147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3C9FB-C1B4-4259-9CBF-80EA95259050}" type="datetime1">
              <a:rPr lang="ru-RU" smtClean="0"/>
              <a:t>29.07.2021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30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501A-98BF-49AD-86D2-A020A0E75A62}" type="datetime1">
              <a:rPr lang="ru-RU" smtClean="0"/>
              <a:t>29.07.2021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713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098E7-347F-4D36-BCCB-879066006BDD}" type="datetime1">
              <a:rPr lang="ru-RU" smtClean="0"/>
              <a:t>29.07.2021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979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5BC9-E7C5-4847-89C1-09BBD4B8A69F}" type="datetime1">
              <a:rPr lang="ru-RU" smtClean="0"/>
              <a:t>29.07.2021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081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290A-C618-4B63-B20F-810ADAB57B1F}" type="datetime1">
              <a:rPr lang="ru-RU" smtClean="0"/>
              <a:t>29.07.2021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41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39C09-528A-4DCD-93B0-288E4D5AD69E}" type="datetime1">
              <a:rPr lang="ru-RU" smtClean="0"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46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Excel_Worksheet4.xls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Excel_Worksheet9.xls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Excel_Worksheet10.xls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Excel_Worksheet11.xls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Excel_Worksheet12.xls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3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</a:t>
            </a:fld>
            <a:endParaRPr lang="ru-RU"/>
          </a:p>
        </p:txBody>
      </p:sp>
      <p:pic>
        <p:nvPicPr>
          <p:cNvPr id="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09" y="6631"/>
            <a:ext cx="2356833" cy="1608427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 useBgFill="1">
        <p:nvSpPr>
          <p:cNvPr id="5" name="Заголовок 6"/>
          <p:cNvSpPr txBox="1">
            <a:spLocks/>
          </p:cNvSpPr>
          <p:nvPr/>
        </p:nvSpPr>
        <p:spPr>
          <a:xfrm rot="10800000" flipV="1">
            <a:off x="115909" y="1749352"/>
            <a:ext cx="11925833" cy="4972130"/>
          </a:xfrm>
          <a:prstGeom prst="rect">
            <a:avLst/>
          </a:prstGeom>
          <a:ln>
            <a:noFill/>
          </a:ln>
        </p:spPr>
        <p:txBody>
          <a:bodyPr wrap="square" anchor="ctr" anchorCtr="1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500" b="1" spc="300" dirty="0" smtClean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Отчет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500" b="1" spc="300" dirty="0" smtClean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по итогам 1 полугодия 2021 года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500" b="1" spc="300" dirty="0" smtClean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500" b="1" spc="300" dirty="0" smtClean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об </a:t>
            </a:r>
            <a:r>
              <a:rPr lang="ru-RU" sz="25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исполнении утвержденной инвестиционной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5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программы и об исполнении утвержденных тарифных смет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500" b="1" spc="300" dirty="0" smtClean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перед </a:t>
            </a:r>
            <a:r>
              <a:rPr lang="ru-RU" sz="25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потребителями и иными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5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заинтересованными лицами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500" b="1" spc="300" dirty="0" smtClean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</a:t>
            </a:r>
            <a:endParaRPr lang="ru-RU" sz="2500" b="1" spc="300" dirty="0">
              <a:solidFill>
                <a:schemeClr val="accent5">
                  <a:lumMod val="75000"/>
                </a:schemeClr>
              </a:solidFill>
              <a:effectLst>
                <a:glow rad="279400">
                  <a:schemeClr val="bg1"/>
                </a:glow>
              </a:effectLst>
              <a:latin typeface="Arial Black" panose="020B0A04020102020204" pitchFamily="34" charset="0"/>
            </a:endParaRPr>
          </a:p>
          <a:p>
            <a:pPr algn="ctr">
              <a:spcBef>
                <a:spcPts val="0"/>
              </a:spcBef>
              <a:defRPr/>
            </a:pPr>
            <a:endParaRPr lang="ru-RU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0" y="5587687"/>
            <a:ext cx="1204174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«Вода 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дает жизнь - мы даем </a:t>
            </a:r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воду»</a:t>
            </a:r>
          </a:p>
          <a:p>
            <a:pPr algn="ctr"/>
            <a:endParaRPr lang="ru-RU" dirty="0" smtClean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1800" y="48768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latin typeface="Arial Black" panose="020B0A04020102020204" pitchFamily="34" charset="0"/>
              </a:rPr>
              <a:t>ТОО «Павлодар-Водоканал» 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47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02" y="21584"/>
            <a:ext cx="12055522" cy="544725"/>
          </a:xfr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glow rad="63500">
              <a:schemeClr val="accent6">
                <a:lumMod val="50000"/>
                <a:alpha val="40000"/>
              </a:schemeClr>
            </a:glow>
          </a:effectLst>
        </p:spPr>
        <p:txBody>
          <a:bodyPr rtlCol="0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500" dirty="0" smtClean="0">
                <a:solidFill>
                  <a:schemeClr val="accent5">
                    <a:lumMod val="75000"/>
                  </a:schemeClr>
                </a:solidFill>
                <a:effectLst>
                  <a:glow rad="482600">
                    <a:schemeClr val="bg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Предельные уровни тарифов на услуги ТОО «Павлодар-Водоканал»  подача воды по распределительным сетям , отводу и очистки сточных вод , тенге/м3 без учета НДС </a:t>
            </a:r>
            <a:endParaRPr lang="ru-RU" sz="1500" dirty="0">
              <a:solidFill>
                <a:schemeClr val="accent5">
                  <a:lumMod val="75000"/>
                </a:schemeClr>
              </a:solidFill>
              <a:effectLst>
                <a:glow rad="482600">
                  <a:schemeClr val="bg1"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41093" y="587894"/>
          <a:ext cx="12100940" cy="5898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7885"/>
                <a:gridCol w="3446119"/>
                <a:gridCol w="1170490"/>
                <a:gridCol w="1149719"/>
                <a:gridCol w="885197"/>
                <a:gridCol w="746001"/>
                <a:gridCol w="750627"/>
                <a:gridCol w="764275"/>
                <a:gridCol w="750627"/>
              </a:tblGrid>
              <a:tr h="43605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Наименование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регулируемой услуги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Наименование групп потребителей 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63098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1.01. по 31.01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1.02. по 31.05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1.06. по </a:t>
                      </a:r>
                      <a:r>
                        <a:rPr lang="ru-RU" sz="1800" b="1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н.в</a:t>
                      </a:r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399719">
                <a:tc rowSpan="5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Услуга по подаче питьевой воды</a:t>
                      </a: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распределительным сетям 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тариф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78,00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82,04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83,55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88,27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93,19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98,68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102,8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357465">
                <a:tc v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Физические</a:t>
                      </a: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лица, имеющие ИПУ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32,92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32,92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32,92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36,61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38,62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40,94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42,58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617437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Физические</a:t>
                      </a: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лица, не имеющие ИПУ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54,93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57,95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61,43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63,89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357465">
                <a:tc v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организации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283,47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362,84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372,82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362,84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383,72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405,28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422,47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357465">
                <a:tc v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потребители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122,58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134,55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138,26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149,88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158,13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167,62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174,82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55423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Услуга по подаче технической воды  по распределительным сетям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производственные нужды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29,59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30,71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31,34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31,8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34,63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36,22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42,09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583153">
                <a:tc v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нужды населения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10,71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10,71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10,71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11,11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12,09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12,65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14,70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357465">
                <a:tc rowSpan="4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Услуга по отводу и очистке сточных вод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тариф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67,95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69,47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76,49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82,26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86,34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91,17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357465">
                <a:tc v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Физические</a:t>
                      </a:r>
                      <a:r>
                        <a:rPr lang="ru-RU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20,16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20,16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20,16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23,59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25,38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26,62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28,57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357465">
                <a:tc v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организации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198,48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254,05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261,42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254,05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273,37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287,32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291,23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  <a:tr h="399719">
                <a:tc v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потребители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145,93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160,52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165,01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190,83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205,14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215,19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230,68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19714" y="6529267"/>
            <a:ext cx="3322319" cy="250250"/>
          </a:xfrm>
        </p:spPr>
        <p:txBody>
          <a:bodyPr/>
          <a:lstStyle/>
          <a:p>
            <a:fld id="{E4FA757B-C56D-42D8-A6B4-56D3C88BFEB7}" type="slidenum">
              <a:rPr lang="ru-RU" b="1" smtClean="0"/>
              <a:t>10</a:t>
            </a:fld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3669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008" y="138161"/>
            <a:ext cx="10972800" cy="36680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Динамика тарифов услуг водоснабжения по Республике Казахстан</a:t>
            </a:r>
            <a:endParaRPr lang="ru-RU" sz="20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22673" y="6492875"/>
            <a:ext cx="800669" cy="365125"/>
          </a:xfrm>
        </p:spPr>
        <p:txBody>
          <a:bodyPr/>
          <a:lstStyle/>
          <a:p>
            <a:fld id="{E4FA757B-C56D-42D8-A6B4-56D3C88BFEB7}" type="slidenum">
              <a:rPr lang="ru-RU" smtClean="0"/>
              <a:t>11</a:t>
            </a:fld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58" y="871673"/>
            <a:ext cx="11770500" cy="543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0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737600" y="6492875"/>
            <a:ext cx="2844800" cy="365125"/>
          </a:xfrm>
        </p:spPr>
        <p:txBody>
          <a:bodyPr/>
          <a:lstStyle/>
          <a:p>
            <a:fld id="{E4FA757B-C56D-42D8-A6B4-56D3C88BFEB7}" type="slidenum">
              <a:rPr lang="ru-RU" smtClean="0"/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18622" y="171863"/>
            <a:ext cx="701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  <a:latin typeface="Arial Black" panose="020B0A04020102020204" pitchFamily="34" charset="0"/>
              </a:rPr>
              <a:t>Динамика тарифов по услугам </a:t>
            </a:r>
            <a:r>
              <a:rPr lang="ru-RU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водоотведения </a:t>
            </a:r>
            <a:r>
              <a:rPr lang="ru-RU" dirty="0">
                <a:solidFill>
                  <a:schemeClr val="accent1"/>
                </a:solidFill>
                <a:latin typeface="Arial Black" panose="020B0A04020102020204" pitchFamily="34" charset="0"/>
              </a:rPr>
              <a:t>по Республике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51630" y="4831308"/>
            <a:ext cx="409432" cy="25930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47" y="913147"/>
            <a:ext cx="11852837" cy="557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16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910850" y="6383693"/>
            <a:ext cx="2743200" cy="365125"/>
          </a:xfrm>
        </p:spPr>
        <p:txBody>
          <a:bodyPr/>
          <a:lstStyle/>
          <a:p>
            <a:fld id="{E4FA757B-C56D-42D8-A6B4-56D3C88BFEB7}" type="slidenum">
              <a:rPr lang="ru-RU" smtClean="0"/>
              <a:t>13</a:t>
            </a:fld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/>
          </p:nvPr>
        </p:nvGraphicFramePr>
        <p:xfrm>
          <a:off x="80169" y="382067"/>
          <a:ext cx="12031662" cy="2920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Лист" r:id="rId4" imgW="7582010" imgH="1533648" progId="Excel.Sheet.12">
                  <p:embed/>
                </p:oleObj>
              </mc:Choice>
              <mc:Fallback>
                <p:oleObj name="Лист" r:id="rId4" imgW="7582010" imgH="153364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69" y="382067"/>
                        <a:ext cx="12031662" cy="2920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3"/>
          <p:cNvSpPr txBox="1">
            <a:spLocks/>
          </p:cNvSpPr>
          <p:nvPr/>
        </p:nvSpPr>
        <p:spPr>
          <a:xfrm>
            <a:off x="0" y="33363"/>
            <a:ext cx="12192000" cy="34870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Финансово-экономические показатели за 1-ое полугодие 2021 года</a:t>
            </a:r>
            <a:endParaRPr lang="ru-RU" sz="1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45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8201"/>
          </a:xfrm>
          <a:solidFill>
            <a:srgbClr val="0070C0"/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 счет изменения структуры фактических объемов реализации услуг водоснабжения и водоотведения по группам потребителей по сравнению с утвержденными в тарифных сметах 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43999" y="6492875"/>
            <a:ext cx="2743200" cy="365125"/>
          </a:xfrm>
        </p:spPr>
        <p:txBody>
          <a:bodyPr/>
          <a:lstStyle/>
          <a:p>
            <a:fld id="{E4FA757B-C56D-42D8-A6B4-56D3C88BFEB7}" type="slidenum">
              <a:rPr lang="ru-RU" smtClean="0"/>
              <a:t>14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29701" y="1470719"/>
          <a:ext cx="5836596" cy="22437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1929"/>
                <a:gridCol w="1037230"/>
                <a:gridCol w="968991"/>
                <a:gridCol w="1037230"/>
                <a:gridCol w="971216"/>
              </a:tblGrid>
              <a:tr h="362690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Подача питьевой вода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Отвод и очистка сточных вод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22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Утвержденный средний тариф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Утвержденный тариф по группам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Утвержденный средний тариф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Утвержденный тариф по группам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4330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</a:rPr>
                        <a:t>Физ.лица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, имеющие приборы учета воды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78,00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32,92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20,16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41881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</a:rPr>
                        <a:t>Физ.лица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, не имеющие приборы учета воды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49,40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5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Бюджетные организации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283,47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198,48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2233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Прочие потребители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122,58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145,93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824388"/>
            <a:ext cx="6095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Установлено при тарифном регулировании на 2020 год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6245157" y="1470719"/>
          <a:ext cx="5797685" cy="22960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2556"/>
                <a:gridCol w="1023583"/>
                <a:gridCol w="982638"/>
                <a:gridCol w="928048"/>
                <a:gridCol w="960860"/>
              </a:tblGrid>
              <a:tr h="362690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Подача питьевой вода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Отвод и очистка сточных вод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45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средний тариф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Утвержденный тариф по группам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средний тариф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Утвержденный тариф по группам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</a:tr>
              <a:tr h="4330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</a:rPr>
                        <a:t>Физ.лица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, имеющие приборы учета воды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69,88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32,92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54,23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20,16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</a:tr>
              <a:tr h="41881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</a:rPr>
                        <a:t>Физ.лица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, не имеющие приборы учета воды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49,40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5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Бюджетные организации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283,47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198,48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</a:tr>
              <a:tr h="2233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Прочие потребители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122,58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145,93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37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245157" y="824387"/>
            <a:ext cx="5797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Факт за  2020 год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/>
          </p:nvPr>
        </p:nvGraphicFramePr>
        <p:xfrm>
          <a:off x="0" y="3764861"/>
          <a:ext cx="5966297" cy="3093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/>
          </p:nvPr>
        </p:nvGraphicFramePr>
        <p:xfrm>
          <a:off x="6245157" y="3730693"/>
          <a:ext cx="5797684" cy="3304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3061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" y="-41235"/>
            <a:ext cx="12192000" cy="688201"/>
          </a:xfrm>
          <a:solidFill>
            <a:srgbClr val="0070C0"/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 счет изменения структуры фактических объемов реализации услуг водоснабжения и водоотведения по группам потребителей по сравнению с утвержденными в тарифных сметах 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43999" y="6492875"/>
            <a:ext cx="2743200" cy="365125"/>
          </a:xfrm>
        </p:spPr>
        <p:txBody>
          <a:bodyPr/>
          <a:lstStyle/>
          <a:p>
            <a:fld id="{E4FA757B-C56D-42D8-A6B4-56D3C88BFEB7}" type="slidenum">
              <a:rPr lang="ru-RU" smtClean="0"/>
              <a:t>15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88753" y="1113218"/>
          <a:ext cx="5956567" cy="3169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248"/>
                <a:gridCol w="664908"/>
                <a:gridCol w="638833"/>
                <a:gridCol w="704020"/>
                <a:gridCol w="572741"/>
                <a:gridCol w="574551"/>
                <a:gridCol w="651870"/>
                <a:gridCol w="680571"/>
                <a:gridCol w="591825"/>
              </a:tblGrid>
              <a:tr h="205795"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Подача питьевой вода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Отвод и очистка сточных вод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72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средний тариф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тариф по группам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средний тариф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 по группам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1.01 по 31.01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 1.02</a:t>
                      </a:r>
                      <a:r>
                        <a:rPr lang="en-US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31.05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1.06 по 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н.в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7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1.01 по 31.01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 1.02</a:t>
                      </a:r>
                      <a:r>
                        <a:rPr lang="en-US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31.05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1.06 по 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н.в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6859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Физ.лица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имеющие приборы учета воды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82,04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67,95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20,16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20,16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20,16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6859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Физ.лица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не имеющие приборы учета воды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387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организации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283,47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362,84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372,82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198,48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254,05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261,42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3429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потребители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122,58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134,55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138,26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145,93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160,52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165,01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848" y="596886"/>
            <a:ext cx="5966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Установлено при тарифном регулировании за первое полугодие на 202</a:t>
            </a:r>
            <a:r>
              <a:rPr lang="en-US" sz="1600" b="1" dirty="0" smtClean="0">
                <a:solidFill>
                  <a:srgbClr val="FF0000"/>
                </a:solidFill>
              </a:rPr>
              <a:t>1</a:t>
            </a:r>
            <a:r>
              <a:rPr lang="ru-RU" sz="1600" b="1" dirty="0" smtClean="0">
                <a:solidFill>
                  <a:srgbClr val="FF0000"/>
                </a:solidFill>
              </a:rPr>
              <a:t> год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2720" y="646966"/>
            <a:ext cx="5797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Факт за первое полугодие 202</a:t>
            </a:r>
            <a:r>
              <a:rPr lang="en-US" sz="1600" b="1" dirty="0" smtClean="0">
                <a:solidFill>
                  <a:srgbClr val="FF0000"/>
                </a:solidFill>
              </a:rPr>
              <a:t>1</a:t>
            </a:r>
            <a:r>
              <a:rPr lang="ru-RU" sz="1600" b="1" dirty="0" smtClean="0">
                <a:solidFill>
                  <a:srgbClr val="FF0000"/>
                </a:solidFill>
              </a:rPr>
              <a:t> года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/>
          </p:nvPr>
        </p:nvGraphicFramePr>
        <p:xfrm>
          <a:off x="-17832" y="4299748"/>
          <a:ext cx="5984129" cy="2558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Диаграмма 21"/>
          <p:cNvGraphicFramePr/>
          <p:nvPr>
            <p:extLst/>
          </p:nvPr>
        </p:nvGraphicFramePr>
        <p:xfrm>
          <a:off x="6272721" y="4299748"/>
          <a:ext cx="5858480" cy="2626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/>
          </p:nvPr>
        </p:nvGraphicFramePr>
        <p:xfrm>
          <a:off x="6242322" y="1113218"/>
          <a:ext cx="5858479" cy="3186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5668"/>
                <a:gridCol w="604484"/>
                <a:gridCol w="633334"/>
                <a:gridCol w="635318"/>
                <a:gridCol w="532007"/>
                <a:gridCol w="565090"/>
                <a:gridCol w="641136"/>
                <a:gridCol w="669363"/>
                <a:gridCol w="582079"/>
              </a:tblGrid>
              <a:tr h="164933"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Подача питьевой вода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Отвод и очистка сточных вод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2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средний тариф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тариф по группам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средний тариф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 по группам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1.01 по 31.01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 1.02</a:t>
                      </a:r>
                      <a:r>
                        <a:rPr lang="en-US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31.05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1.06 по 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н.в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62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1.01 по 31.01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 1.02</a:t>
                      </a:r>
                      <a:r>
                        <a:rPr lang="en-US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31.05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1.06 по 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н.в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7010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Физ.лица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имеющие приборы учета воды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77,52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60,16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20,16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20,16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20,16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7010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Физ.лица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не имеющие приборы учета воды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3964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организации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283,47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362,84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372,82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198,48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254,05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261,42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3030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потребители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122,58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134,55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138,26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145,93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160,52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165,01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31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16</a:t>
            </a:fld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/>
          </p:nvPr>
        </p:nvGraphicFramePr>
        <p:xfrm>
          <a:off x="0" y="541338"/>
          <a:ext cx="12207875" cy="527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Лист" r:id="rId4" imgW="9296308" imgH="4019543" progId="Excel.Sheet.12">
                  <p:embed/>
                </p:oleObj>
              </mc:Choice>
              <mc:Fallback>
                <p:oleObj name="Лист" r:id="rId4" imgW="9296308" imgH="401954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541338"/>
                        <a:ext cx="12207875" cy="5278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" y="0"/>
            <a:ext cx="12207874" cy="540913"/>
          </a:xfrm>
          <a:solidFill>
            <a:schemeClr val="accent4">
              <a:lumMod val="20000"/>
              <a:lumOff val="80000"/>
              <a:alpha val="57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Объемы реализации услуг водоснабжения и водоотведения  за </a:t>
            </a:r>
            <a:r>
              <a:rPr lang="kk-KZ" sz="2000" dirty="0" smtClean="0">
                <a:latin typeface="Arial Black" panose="020B0A04020102020204" pitchFamily="34" charset="0"/>
              </a:rPr>
              <a:t>первое полугодие </a:t>
            </a:r>
            <a:r>
              <a:rPr lang="ru-RU" sz="2000" dirty="0" smtClean="0">
                <a:latin typeface="Arial Black" panose="020B0A04020102020204" pitchFamily="34" charset="0"/>
              </a:rPr>
              <a:t>2021 года</a:t>
            </a:r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01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17</a:t>
            </a:fld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/>
          </p:nvPr>
        </p:nvGraphicFramePr>
        <p:xfrm>
          <a:off x="0" y="646113"/>
          <a:ext cx="12192000" cy="575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Worksheet" r:id="rId4" imgW="5953097" imgH="3248077" progId="Excel.Sheet.12">
                  <p:embed/>
                </p:oleObj>
              </mc:Choice>
              <mc:Fallback>
                <p:oleObj name="Worksheet" r:id="rId4" imgW="5953097" imgH="324807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646113"/>
                        <a:ext cx="12192000" cy="575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12093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Исполнение тарифной сметы на оказание 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услуги по подаче питьевой воды 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ТОО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«Павлодар-Водоканал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»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1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-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ое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полугодие 2021 г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66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18</a:t>
            </a:fld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/>
          </p:nvPr>
        </p:nvGraphicFramePr>
        <p:xfrm>
          <a:off x="122238" y="831850"/>
          <a:ext cx="11180762" cy="539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Worksheet" r:id="rId4" imgW="5943525" imgH="2866983" progId="Excel.Sheet.12">
                  <p:embed/>
                </p:oleObj>
              </mc:Choice>
              <mc:Fallback>
                <p:oleObj name="Worksheet" r:id="rId4" imgW="5943525" imgH="286698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2238" y="831850"/>
                        <a:ext cx="11180762" cy="539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0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Исполнение тарифной сметы на оказание </a:t>
            </a:r>
            <a:r>
              <a:rPr lang="ru-RU" u="sng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услуги по подаче технической воды по распределительным сетям за 1-ое полугодие 2021 года, млн тенге</a:t>
            </a:r>
          </a:p>
        </p:txBody>
      </p:sp>
    </p:spTree>
    <p:extLst>
      <p:ext uri="{BB962C8B-B14F-4D97-AF65-F5344CB8AC3E}">
        <p14:creationId xmlns:p14="http://schemas.microsoft.com/office/powerpoint/2010/main" val="237919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19</a:t>
            </a:fld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/>
          </p:nvPr>
        </p:nvGraphicFramePr>
        <p:xfrm>
          <a:off x="0" y="641350"/>
          <a:ext cx="121920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Worksheet" r:id="rId4" imgW="5943525" imgH="3248077" progId="Excel.Sheet.12">
                  <p:embed/>
                </p:oleObj>
              </mc:Choice>
              <mc:Fallback>
                <p:oleObj name="Worksheet" r:id="rId4" imgW="5943525" imgH="324807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641350"/>
                        <a:ext cx="12192000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41280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Исполнение тарифной сметы на оказание </a:t>
            </a:r>
            <a:r>
              <a:rPr lang="ru-RU" u="sng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услуги по отводу и очистке сточных вод </a:t>
            </a:r>
          </a:p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ТОО «Павлодар-Водоканал» за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1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-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ое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полугодие 2021 г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30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31784" y="0"/>
            <a:ext cx="11780520" cy="596360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Arial Black" panose="020B0A04020102020204" pitchFamily="34" charset="0"/>
              </a:rPr>
              <a:t>   </a:t>
            </a:r>
            <a:r>
              <a:rPr lang="ru-RU" sz="1600" dirty="0" smtClean="0">
                <a:latin typeface="Arial Black" panose="020B0A04020102020204" pitchFamily="34" charset="0"/>
              </a:rPr>
              <a:t>Товарищество с </a:t>
            </a:r>
            <a:r>
              <a:rPr lang="ru-RU" sz="1600" dirty="0">
                <a:latin typeface="Arial Black" panose="020B0A04020102020204" pitchFamily="34" charset="0"/>
              </a:rPr>
              <a:t>ограниченной ответственностью "Павлодар–Водоканал" 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ru-RU" sz="1600" b="1" dirty="0" smtClean="0">
                <a:latin typeface="Arial Black" panose="020B0A04020102020204" pitchFamily="34" charset="0"/>
              </a:rPr>
              <a:t>- </a:t>
            </a:r>
            <a:r>
              <a:rPr lang="ru-RU" sz="1600" b="1" dirty="0">
                <a:latin typeface="Arial Black" panose="020B0A04020102020204" pitchFamily="34" charset="0"/>
              </a:rPr>
              <a:t>предприятие, успешно работающее на </a:t>
            </a:r>
            <a:r>
              <a:rPr lang="ru-RU" sz="1600" b="1" dirty="0" smtClean="0">
                <a:latin typeface="Arial Black" panose="020B0A04020102020204" pitchFamily="34" charset="0"/>
              </a:rPr>
              <a:t>рынке услуг с 08.06.2002 года. Предприятие </a:t>
            </a:r>
            <a:r>
              <a:rPr lang="ru-RU" sz="1600" b="1" dirty="0">
                <a:latin typeface="Arial Black" panose="020B0A04020102020204" pitchFamily="34" charset="0"/>
              </a:rPr>
              <a:t>бесперебойно обеспечивает хозяйственно - питьевой водой </a:t>
            </a:r>
            <a:r>
              <a:rPr lang="ru-RU" sz="1600" b="1" dirty="0" smtClean="0">
                <a:latin typeface="Arial Black" panose="020B0A04020102020204" pitchFamily="34" charset="0"/>
              </a:rPr>
              <a:t>потребителей города Павлодара, </a:t>
            </a:r>
            <a:r>
              <a:rPr lang="ru-RU" sz="1600" b="1" dirty="0" err="1" smtClean="0">
                <a:latin typeface="Arial Black" panose="020B0A04020102020204" pitchFamily="34" charset="0"/>
              </a:rPr>
              <a:t>п.Кенжеколь</a:t>
            </a:r>
            <a:r>
              <a:rPr lang="ru-RU" sz="1600" b="1" dirty="0" smtClean="0">
                <a:latin typeface="Arial Black" panose="020B0A04020102020204" pitchFamily="34" charset="0"/>
              </a:rPr>
              <a:t>, технической водой  и </a:t>
            </a:r>
            <a:r>
              <a:rPr lang="ru-RU" sz="1600" b="1" dirty="0">
                <a:latin typeface="Arial Black" panose="020B0A04020102020204" pitchFamily="34" charset="0"/>
              </a:rPr>
              <a:t>оказывает услуги </a:t>
            </a:r>
            <a:r>
              <a:rPr lang="ru-RU" sz="1600" b="1" dirty="0" smtClean="0">
                <a:latin typeface="Arial Black" panose="020B0A04020102020204" pitchFamily="34" charset="0"/>
              </a:rPr>
              <a:t>по отводу и очистки сточных вод .</a:t>
            </a:r>
            <a:r>
              <a:rPr lang="ru-RU" sz="1600" dirty="0">
                <a:latin typeface="Arial Black" panose="020B0A04020102020204" pitchFamily="34" charset="0"/>
              </a:rPr>
              <a:t/>
            </a:r>
            <a:br>
              <a:rPr lang="ru-RU" sz="1600" dirty="0">
                <a:latin typeface="Arial Black" panose="020B0A04020102020204" pitchFamily="34" charset="0"/>
              </a:rPr>
            </a:br>
            <a:r>
              <a:rPr lang="en-US" sz="1600" dirty="0" smtClean="0">
                <a:latin typeface="Arial Black" panose="020B0A04020102020204" pitchFamily="34" charset="0"/>
              </a:rPr>
              <a:t>   </a:t>
            </a:r>
            <a:r>
              <a:rPr lang="ru-RU" sz="1600" b="1" dirty="0" smtClean="0">
                <a:latin typeface="Arial Black" panose="020B0A04020102020204" pitchFamily="34" charset="0"/>
              </a:rPr>
              <a:t>В </a:t>
            </a:r>
            <a:r>
              <a:rPr lang="ru-RU" sz="1600" b="1" dirty="0">
                <a:latin typeface="Arial Black" panose="020B0A04020102020204" pitchFamily="34" charset="0"/>
              </a:rPr>
              <a:t>производстве и предоставлении услуг подачи воды по распределительным сетям </a:t>
            </a:r>
            <a:r>
              <a:rPr lang="ru-RU" sz="1600" b="1" dirty="0" smtClean="0">
                <a:latin typeface="Arial Black" panose="020B0A04020102020204" pitchFamily="34" charset="0"/>
              </a:rPr>
              <a:t>(питьевой воды, технической воды на производственные нужды и нужды населения) и</a:t>
            </a:r>
            <a:r>
              <a:rPr lang="ru-RU" sz="1600" dirty="0">
                <a:latin typeface="Arial Black" panose="020B0A04020102020204" pitchFamily="34" charset="0"/>
              </a:rPr>
              <a:t/>
            </a:r>
            <a:br>
              <a:rPr lang="ru-RU" sz="1600" dirty="0">
                <a:latin typeface="Arial Black" panose="020B0A04020102020204" pitchFamily="34" charset="0"/>
              </a:rPr>
            </a:br>
            <a:r>
              <a:rPr lang="ru-RU" sz="1600" b="1" dirty="0" smtClean="0">
                <a:latin typeface="Arial Black" panose="020B0A04020102020204" pitchFamily="34" charset="0"/>
              </a:rPr>
              <a:t>отвода, очистки сточных вод  в </a:t>
            </a:r>
            <a:r>
              <a:rPr lang="ru-RU" sz="1600" b="1" dirty="0">
                <a:latin typeface="Arial Black" panose="020B0A04020102020204" pitchFamily="34" charset="0"/>
              </a:rPr>
              <a:t>технически исправном состоянии бесперебойно были</a:t>
            </a:r>
            <a:r>
              <a:rPr lang="ru-RU" sz="1600" dirty="0">
                <a:latin typeface="Arial Black" panose="020B0A04020102020204" pitchFamily="34" charset="0"/>
              </a:rPr>
              <a:t/>
            </a:r>
            <a:br>
              <a:rPr lang="ru-RU" sz="1600" dirty="0">
                <a:latin typeface="Arial Black" panose="020B0A04020102020204" pitchFamily="34" charset="0"/>
              </a:rPr>
            </a:br>
            <a:r>
              <a:rPr lang="ru-RU" sz="1600" b="1" dirty="0">
                <a:latin typeface="Arial Black" panose="020B0A04020102020204" pitchFamily="34" charset="0"/>
              </a:rPr>
              <a:t>задействованы следующие основные фонды:</a:t>
            </a:r>
            <a:r>
              <a:rPr lang="ru-RU" sz="1600" dirty="0">
                <a:latin typeface="Arial Black" panose="020B0A04020102020204" pitchFamily="34" charset="0"/>
              </a:rPr>
              <a:t/>
            </a:r>
            <a:br>
              <a:rPr lang="ru-RU" sz="1600" dirty="0">
                <a:latin typeface="Arial Black" panose="020B0A04020102020204" pitchFamily="34" charset="0"/>
              </a:rPr>
            </a:br>
            <a:endParaRPr lang="ru-RU" sz="16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endParaRPr lang="ru-RU" b="1" dirty="0" smtClean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E4FA757B-C56D-42D8-A6B4-56D3C88BFEB7}" type="slidenum">
              <a:rPr lang="ru-RU" smtClean="0"/>
              <a:t>2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92744" y="2050644"/>
          <a:ext cx="11658599" cy="46247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91091"/>
                <a:gridCol w="1924335"/>
                <a:gridCol w="1801504"/>
                <a:gridCol w="1746914"/>
                <a:gridCol w="794755"/>
              </a:tblGrid>
              <a:tr h="258159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Ед.изм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Производительность,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количество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Задействованность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8159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76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Насосная станция первого подъема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Тыс.М3 в сутки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423,7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476">
                <a:tc>
                  <a:txBody>
                    <a:bodyPr/>
                    <a:lstStyle/>
                    <a:p>
                      <a:pPr lvl="0" algn="just" defTabSz="4445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Станция подготовки воды питьевого качества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Тыс.М3 в сутки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7634">
                <a:tc>
                  <a:txBody>
                    <a:bodyPr/>
                    <a:lstStyle/>
                    <a:p>
                      <a:pPr lvl="0" algn="just"/>
                      <a:r>
                        <a:rPr lang="ru-RU" altLang="ru-RU" sz="16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Сети водоснабжения  (питьевого и технического)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457,6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457,6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843">
                <a:tc>
                  <a:txBody>
                    <a:bodyPr/>
                    <a:lstStyle/>
                    <a:p>
                      <a:r>
                        <a:rPr lang="ru-RU" altLang="ru-RU" sz="16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Подкачивающих насосных станций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84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Канализационные сети и коллекторы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345,2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345,2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832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Городские очистные сооружения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Тыс.М3 в сутки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84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Канализационных насосных станций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1474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Потребители по группам </a:t>
                      </a:r>
                    </a:p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</a:t>
                      </a:r>
                    </a:p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потребители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Абонентов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128507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128507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100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0583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Структура затратной части тарифных смет 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 услуги водоснабжения и водоотведения. 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Фактическое исполнение за  1 полугодие 2021 г,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%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20</a:t>
            </a:fld>
            <a:endParaRPr lang="ru-RU"/>
          </a:p>
        </p:txBody>
      </p:sp>
      <p:graphicFrame>
        <p:nvGraphicFramePr>
          <p:cNvPr id="5" name="Объект 6"/>
          <p:cNvGraphicFramePr>
            <a:graphicFrameLocks/>
          </p:cNvGraphicFramePr>
          <p:nvPr>
            <p:extLst/>
          </p:nvPr>
        </p:nvGraphicFramePr>
        <p:xfrm>
          <a:off x="0" y="1005840"/>
          <a:ext cx="12191999" cy="5848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929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8120" y="137160"/>
            <a:ext cx="5821680" cy="6461760"/>
          </a:xfrm>
        </p:spPr>
        <p:txBody>
          <a:bodyPr/>
          <a:lstStyle/>
          <a:p>
            <a:pPr algn="ct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Динамика 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среднемесячной заработной платы работников  </a:t>
            </a:r>
            <a:r>
              <a:rPr lang="ru-RU" altLang="ru-RU" sz="1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ТОО 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«Павлодар Водоканал» и по городу Павлодар </a:t>
            </a:r>
            <a:b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за </a:t>
            </a:r>
            <a:r>
              <a:rPr lang="ru-RU" altLang="ru-RU" sz="1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2018-2020 и первое полугодие 2021 г. 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тенге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/>
            </a:r>
            <a:br>
              <a:rPr lang="ru-RU" alt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239063" y="1060490"/>
          <a:ext cx="5970668" cy="5501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4FA757B-C56D-42D8-A6B4-56D3C88BFEB7}" type="slidenum">
              <a:rPr lang="ru-RU" smtClean="0"/>
              <a:t>21</a:t>
            </a:fld>
            <a:endParaRPr lang="ru-RU"/>
          </a:p>
        </p:txBody>
      </p:sp>
      <p:graphicFrame>
        <p:nvGraphicFramePr>
          <p:cNvPr id="11" name="Диаграмма 10"/>
          <p:cNvGraphicFramePr/>
          <p:nvPr>
            <p:extLst/>
          </p:nvPr>
        </p:nvGraphicFramePr>
        <p:xfrm>
          <a:off x="6156960" y="1097280"/>
          <a:ext cx="5867400" cy="5501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581104" y="137160"/>
            <a:ext cx="5443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Движение по кадрам 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в ТОО «Павлодар-Водоканал»    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за 2018-2020 и первое полугодие 2021 г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3673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2157342" y="2613546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4633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212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Утвержденная  Инвестиционная программа ТОО «Павлодар-Водоканал»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2021-2025 годы и  выполнение за1 полугодие 2021 года, млн. тенге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653143" y="851848"/>
          <a:ext cx="11190516" cy="5846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7884"/>
                <a:gridCol w="1389281"/>
                <a:gridCol w="948240"/>
                <a:gridCol w="948240"/>
                <a:gridCol w="1036449"/>
                <a:gridCol w="1301072"/>
                <a:gridCol w="1124655"/>
                <a:gridCol w="1044695"/>
              </a:tblGrid>
              <a:tr h="264001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мероприятий</a:t>
                      </a:r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Утверждено Уполномоченным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органом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Фактическое исполнение 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55629"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2023г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Пол 2021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64001">
                <a:tc gridSpan="7"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Модернизация, реконструкция и реновация:</a:t>
                      </a:r>
                    </a:p>
                  </a:txBody>
                  <a:tcPr marL="121879" marR="121879" marT="45712" marB="45712" horzOverflow="overflow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2640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-сетей водопровода</a:t>
                      </a: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270,0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1543,7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640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сетей канализации</a:t>
                      </a:r>
                    </a:p>
                  </a:txBody>
                  <a:tcPr marL="121879" marR="121879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185,0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48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-сетей электроснабжения и связи</a:t>
                      </a: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154,7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112,5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27,8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2,2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313,1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8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Модернизация зданий и сооружений</a:t>
                      </a:r>
                    </a:p>
                  </a:txBody>
                  <a:tcPr marL="121879" marR="121879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44,6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63,3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48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Модернизация машин и оборудования </a:t>
                      </a: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13,5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039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Обновление,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модернизац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и  кап  </a:t>
                      </a:r>
                    </a:p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ремонт, приводящий к 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стоимости  машин, техники, </a:t>
                      </a:r>
                    </a:p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оборудования и  прочих ОС</a:t>
                      </a:r>
                    </a:p>
                  </a:txBody>
                  <a:tcPr marL="121879" marR="121879" marT="45712" marB="45712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16801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Обновление спецтехники</a:t>
                      </a:r>
                    </a:p>
                  </a:txBody>
                  <a:tcPr marL="121879" marR="121879" marT="45712" marB="45712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86,9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</a:rPr>
                        <a:t>160,1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6801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Обновление приборов</a:t>
                      </a:r>
                    </a:p>
                  </a:txBody>
                  <a:tcPr marL="121879" marR="121879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30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121879" marR="121879" marT="45712" marB="4571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420,3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622,4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751,6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2931,7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15223" y="244700"/>
            <a:ext cx="1300765" cy="321970"/>
          </a:xfrm>
        </p:spPr>
        <p:txBody>
          <a:bodyPr/>
          <a:lstStyle/>
          <a:p>
            <a:fld id="{E4FA757B-C56D-42D8-A6B4-56D3C88BFEB7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93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4888"/>
            <a:ext cx="12192000" cy="9916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2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Структура </a:t>
            </a:r>
            <a:r>
              <a:rPr lang="ru-RU" sz="2200" dirty="0">
                <a:solidFill>
                  <a:srgbClr val="0070C0"/>
                </a:solidFill>
                <a:latin typeface="Arial Black" panose="020B0A04020102020204" pitchFamily="34" charset="0"/>
              </a:rPr>
              <a:t>инвестиционной программы </a:t>
            </a:r>
            <a:br>
              <a:rPr lang="ru-RU" sz="22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200" dirty="0">
                <a:solidFill>
                  <a:srgbClr val="0070C0"/>
                </a:solidFill>
                <a:latin typeface="Arial Black" panose="020B0A04020102020204" pitchFamily="34" charset="0"/>
              </a:rPr>
              <a:t>на услуги водоснабжения и водоотведения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/>
          </p:nvPr>
        </p:nvGraphicFramePr>
        <p:xfrm>
          <a:off x="-1" y="750627"/>
          <a:ext cx="3493827" cy="610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955964" y="6492875"/>
            <a:ext cx="2844800" cy="365125"/>
          </a:xfrm>
        </p:spPr>
        <p:txBody>
          <a:bodyPr/>
          <a:lstStyle/>
          <a:p>
            <a:fld id="{E4FA757B-C56D-42D8-A6B4-56D3C88BFEB7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-395785" y="847968"/>
            <a:ext cx="4983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И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нвестиционная программа 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на 2021-2025 годы, млн. тенге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75301" y="798286"/>
            <a:ext cx="6004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Инвестиционная программа   первое полугодие 2021 год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/>
          </p:nvPr>
        </p:nvGraphicFramePr>
        <p:xfrm>
          <a:off x="7301551" y="1791782"/>
          <a:ext cx="4890449" cy="5066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/>
          </p:nvPr>
        </p:nvGraphicFramePr>
        <p:xfrm>
          <a:off x="3316406" y="1887315"/>
          <a:ext cx="4535833" cy="4970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5058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15224" y="244700"/>
            <a:ext cx="1300765" cy="321970"/>
          </a:xfrm>
        </p:spPr>
        <p:txBody>
          <a:bodyPr/>
          <a:lstStyle/>
          <a:p>
            <a:fld id="{E4FA757B-C56D-42D8-A6B4-56D3C88BFEB7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5595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Исполнение Инвестиционной программы ТОО «Павлодар-Водоканал»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1 полугодие 2021  года, млн. тенге (оперативные данные)</a:t>
            </a:r>
            <a:endParaRPr lang="ru-RU" sz="20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333828" y="749589"/>
          <a:ext cx="11669487" cy="5959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3782"/>
                <a:gridCol w="630388"/>
                <a:gridCol w="762329"/>
                <a:gridCol w="498445"/>
                <a:gridCol w="861228"/>
                <a:gridCol w="748841"/>
                <a:gridCol w="838071"/>
                <a:gridCol w="546688"/>
                <a:gridCol w="801058"/>
                <a:gridCol w="605981"/>
                <a:gridCol w="807388"/>
                <a:gridCol w="570740"/>
                <a:gridCol w="886947"/>
                <a:gridCol w="1117601"/>
              </a:tblGrid>
              <a:tr h="440551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мероприятий</a:t>
                      </a:r>
                      <a:endParaRPr lang="ru-RU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Утверждено Уполномоченным</a:t>
                      </a:r>
                      <a:r>
                        <a:rPr lang="ru-RU" sz="1200" baseline="0" dirty="0" smtClean="0"/>
                        <a:t> органом в расчете на 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Завершение  работ за 2020год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Факт. исполнение за 1 полугодие </a:t>
                      </a:r>
                    </a:p>
                    <a:p>
                      <a:pPr algn="ctr"/>
                      <a:r>
                        <a:rPr lang="ru-RU" sz="1200" dirty="0" smtClean="0"/>
                        <a:t> 2020г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Причины</a:t>
                      </a:r>
                      <a:r>
                        <a:rPr lang="ru-RU" sz="1400" baseline="0" dirty="0" smtClean="0"/>
                        <a:t> отклонений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99382"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всего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Питьевая вода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Тех.  вода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Отвод и очистка сточных вод</a:t>
                      </a:r>
                      <a:endParaRPr lang="ru-RU" sz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всего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Питьевая вода</a:t>
                      </a:r>
                      <a:endParaRPr lang="ru-RU" sz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Тех.  вода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Отвод и очистка сточных вод</a:t>
                      </a:r>
                      <a:endParaRPr lang="ru-RU" sz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всего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Питьевая вода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Тех. вода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Отвод и очистка сточных вод</a:t>
                      </a:r>
                      <a:endParaRPr lang="ru-RU" sz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0076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Кап. ремонт, приводящий к  увеличению стоимости :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290,4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256,4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1,3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32,7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176,7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107,4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18,7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76,4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0010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-сети водопровода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256,4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256,4</a:t>
                      </a:r>
                      <a:endParaRPr lang="ru-RU" sz="12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126,1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107,4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18,7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156,7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156,7</a:t>
                      </a:r>
                      <a:endParaRPr lang="ru-RU" sz="12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/>
                        <a:t>Работы ведутся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3991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сети канализации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18,1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18,1</a:t>
                      </a:r>
                      <a:endParaRPr lang="ru-RU" sz="12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50,6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50,6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/>
                        <a:t>Работы ведутся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6525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сети электроснабжения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15,9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1,3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14,6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Работы ведутся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7260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Модернизация машин и оборудования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12,8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8,3</a:t>
                      </a:r>
                      <a:endParaRPr lang="ru-RU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4,5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Работы ведутся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48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Модернизация  зданий и сооружений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42,5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42,5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25,8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25,8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10,2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10,2</a:t>
                      </a:r>
                      <a:endParaRPr lang="ru-RU" sz="12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Работы ведутся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4513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Обновление спецтехники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74,6</a:t>
                      </a:r>
                      <a:endParaRPr lang="ru-RU" sz="12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27,6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Процедура заключения договоров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0159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Итого: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420,3</a:t>
                      </a:r>
                      <a:endParaRPr lang="ru-RU" sz="12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264,7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52,8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102,8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202,5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107,4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18,7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76,4</a:t>
                      </a:r>
                      <a:endParaRPr lang="ru-RU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166,9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156,7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10,2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457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231272" y="6492877"/>
            <a:ext cx="2438400" cy="365125"/>
          </a:xfrm>
        </p:spPr>
        <p:txBody>
          <a:bodyPr/>
          <a:lstStyle/>
          <a:p>
            <a:fld id="{E4FA757B-C56D-42D8-A6B4-56D3C88BFEB7}" type="slidenum">
              <a:rPr lang="ru-RU" i="1" smtClean="0"/>
              <a:pPr/>
              <a:t>6</a:t>
            </a:fld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900" y="5652392"/>
            <a:ext cx="11327640" cy="95293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dirty="0" smtClean="0"/>
              <a:t>Проведен капитальный ремонт, приводящий к увеличению стоимости сооружения иловой площадки, очереди № 1С  на сумму 25,9 </a:t>
            </a:r>
            <a:r>
              <a:rPr lang="ru-RU" sz="2400" dirty="0" err="1" smtClean="0"/>
              <a:t>млн.тг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58710"/>
            <a:ext cx="12192000" cy="4179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1600" dirty="0" smtClean="0">
                <a:latin typeface="Arial Black" panose="020B0A04020102020204" pitchFamily="34" charset="0"/>
              </a:rPr>
              <a:t>Исполнение Инвестиционной программы за 2020г (завершение работ).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560325" y="4885640"/>
            <a:ext cx="3266145" cy="47646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sz="1800" dirty="0" smtClean="0"/>
              <a:t>Иловая площадка 1с</a:t>
            </a:r>
            <a:endParaRPr lang="ru-RU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1329870"/>
            <a:ext cx="5866995" cy="330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\\192.168.0.1\для пто\Технадзор\ФОТО С ВЫЕЗДОВ\Фото 2021 г\Иловая площадка 1-с\Май\18.05.2021\20210518_144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199" y="1318988"/>
            <a:ext cx="5834739" cy="32820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873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231272" y="6492877"/>
            <a:ext cx="2438400" cy="365125"/>
          </a:xfrm>
        </p:spPr>
        <p:txBody>
          <a:bodyPr/>
          <a:lstStyle/>
          <a:p>
            <a:fld id="{E4FA757B-C56D-42D8-A6B4-56D3C88BFEB7}" type="slidenum">
              <a:rPr lang="ru-RU" i="1" smtClean="0"/>
              <a:pPr/>
              <a:t>7</a:t>
            </a:fld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097" y="5722507"/>
            <a:ext cx="11683999" cy="95293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dirty="0" smtClean="0"/>
              <a:t>Проводится капитальный ремонт водопроводных сетей  завершение работ по ИП 2020г. на 01.07.2021г.  Выполнено на  сумму 68,4 млн. </a:t>
            </a:r>
            <a:r>
              <a:rPr lang="ru-RU" sz="2400" dirty="0" err="1" smtClean="0"/>
              <a:t>Тнг</a:t>
            </a:r>
            <a:r>
              <a:rPr lang="kk-KZ" sz="2400" dirty="0" smtClean="0"/>
              <a:t>.</a:t>
            </a:r>
            <a:endParaRPr lang="ru-RU" sz="24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58710"/>
            <a:ext cx="12192000" cy="4179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1600" dirty="0" smtClean="0">
                <a:latin typeface="Arial Black" panose="020B0A04020102020204" pitchFamily="34" charset="0"/>
              </a:rPr>
              <a:t>Исполнение Инвестиционной программы за 2020г (завершение работ).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496267" y="5175926"/>
            <a:ext cx="3459949" cy="47646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sz="1800" dirty="0" smtClean="0"/>
              <a:t>Улица </a:t>
            </a:r>
            <a:r>
              <a:rPr lang="ru-RU" sz="1800" dirty="0" err="1" smtClean="0"/>
              <a:t>Малайсары</a:t>
            </a:r>
            <a:r>
              <a:rPr lang="ru-RU" sz="1800" dirty="0" smtClean="0"/>
              <a:t> батыра</a:t>
            </a:r>
          </a:p>
          <a:p>
            <a:pPr marL="0" indent="0" algn="l">
              <a:buFont typeface="Georgia" pitchFamily="18" charset="0"/>
              <a:buNone/>
            </a:pPr>
            <a:endParaRPr lang="ru-RU" sz="18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66900" y="5175926"/>
            <a:ext cx="3459949" cy="47646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sz="1800" dirty="0" smtClean="0"/>
              <a:t>Улица </a:t>
            </a:r>
            <a:r>
              <a:rPr lang="ru-RU" sz="1800" dirty="0" err="1" smtClean="0"/>
              <a:t>ак</a:t>
            </a:r>
            <a:r>
              <a:rPr lang="ru-RU" sz="1800" dirty="0" smtClean="0"/>
              <a:t>. </a:t>
            </a:r>
            <a:r>
              <a:rPr lang="ru-RU" sz="1800" dirty="0" err="1" smtClean="0"/>
              <a:t>Чокина</a:t>
            </a:r>
            <a:endParaRPr lang="ru-RU" sz="18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11868" y="5175926"/>
            <a:ext cx="3266145" cy="47646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sz="1800" dirty="0" smtClean="0"/>
              <a:t>Улица </a:t>
            </a:r>
            <a:r>
              <a:rPr lang="ru-RU" sz="1800" dirty="0" err="1" smtClean="0"/>
              <a:t>Малайсары</a:t>
            </a:r>
            <a:r>
              <a:rPr lang="ru-RU" sz="1800" dirty="0" smtClean="0"/>
              <a:t> батыра</a:t>
            </a:r>
            <a:endParaRPr lang="ru-RU" sz="1800" dirty="0"/>
          </a:p>
        </p:txBody>
      </p:sp>
      <p:pic>
        <p:nvPicPr>
          <p:cNvPr id="1027" name="Picture 3" descr="\\192.168.0.1\для пто\Технадзор\ФОТО С ВЫЕЗДОВ\Фото 2021 г\Водопровод  по ул. 1 Мая-Ак. Чокина от ул .Маяковского (ВК КНС-5) до ул. Ак. Маргулана;  ул. Сатпаева, 247\Апрель\15.04.21\Укладка трубы от В-8 в сторогу В-50 (Ак. Сатпаева, 24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423" y="711199"/>
            <a:ext cx="3276601" cy="4368801"/>
          </a:xfrm>
          <a:prstGeom prst="rect">
            <a:avLst/>
          </a:prstGeom>
          <a:noFill/>
        </p:spPr>
      </p:pic>
      <p:pic>
        <p:nvPicPr>
          <p:cNvPr id="1029" name="Picture 5" descr="\\192.168.0.1\для пто\Технадзор\ФОТО С ВЫЕЗДОВ\Фото 2021 г\Водопровод по ул. Суворова от ул. Архангельской до ВК (Щербактинский мост)\Май\12.05.21\Разработка до В-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1372" y="711201"/>
            <a:ext cx="3243942" cy="4325256"/>
          </a:xfrm>
          <a:prstGeom prst="rect">
            <a:avLst/>
          </a:prstGeom>
          <a:noFill/>
        </p:spPr>
      </p:pic>
      <p:pic>
        <p:nvPicPr>
          <p:cNvPr id="1030" name="Picture 6" descr="\\192.168.0.1\для пто\Технадзор\ФОТО С ВЫЕЗДОВ\Фото 2021 г\Водопровод по ул. Суворова от ул. Архангельской до ВК (Щербактинский мост)\Апрель\30.04.21\укладка трубы от В-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31198" y="748695"/>
            <a:ext cx="3204937" cy="4273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293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231272" y="6492877"/>
            <a:ext cx="2438400" cy="365125"/>
          </a:xfrm>
        </p:spPr>
        <p:txBody>
          <a:bodyPr/>
          <a:lstStyle/>
          <a:p>
            <a:fld id="{E4FA757B-C56D-42D8-A6B4-56D3C88BFEB7}" type="slidenum">
              <a:rPr lang="ru-RU" i="1" smtClean="0"/>
              <a:pPr/>
              <a:t>8</a:t>
            </a:fld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900" y="0"/>
            <a:ext cx="11327640" cy="551543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atin typeface="Arial Black" panose="020B0A04020102020204" pitchFamily="34" charset="0"/>
              </a:rPr>
              <a:t>Исполнение Инвестиционной программы за 2021г.( 1 полугодие).</a:t>
            </a:r>
            <a:br>
              <a:rPr lang="ru-RU" sz="2400" dirty="0" smtClean="0">
                <a:latin typeface="Arial Black" panose="020B0A04020102020204" pitchFamily="34" charset="0"/>
              </a:rPr>
            </a:br>
            <a:endParaRPr lang="kk-KZ" sz="2400" dirty="0" smtClean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449942"/>
            <a:ext cx="12192000" cy="13498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Проводится модернизация, реконструкция и реновация сетей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хоз.-питевого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водопровода ,  на 01.07.2021г. выполнено</a:t>
            </a:r>
          </a:p>
          <a:p>
            <a:pPr marL="0" indent="0" algn="l"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-   по пр. Н.Назарбаева  от ВК пр. Н.Назарбаева, 3 до ул.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Естая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ТД «Артур» на сумму 60,8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млн.тг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l">
              <a:buNone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 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- по ул.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Камзина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от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ул.Нұрмағамбетова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до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ул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Малайсары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Батыра 27,42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млн.тг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436915" y="6502400"/>
            <a:ext cx="2728686" cy="355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sz="1800" dirty="0" smtClean="0"/>
              <a:t>Проспект Н.Назарбаева</a:t>
            </a:r>
            <a:endParaRPr lang="ru-RU" sz="18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898610" y="6545943"/>
            <a:ext cx="3266145" cy="31205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sz="1800" dirty="0" smtClean="0"/>
              <a:t>Улица </a:t>
            </a:r>
            <a:r>
              <a:rPr lang="ru-RU" sz="1800" dirty="0" err="1" smtClean="0"/>
              <a:t>Камзина</a:t>
            </a:r>
            <a:endParaRPr lang="ru-RU" sz="1800" dirty="0"/>
          </a:p>
        </p:txBody>
      </p:sp>
      <p:pic>
        <p:nvPicPr>
          <p:cNvPr id="3074" name="Picture 2" descr="\\192.168.0.1\для пто\Технадзор\ФОТО С ВЫЕЗДОВ\Фото 2021 г\Водовод по пр.Назарбаева от ж-д 3-1 до ТД Артур\Июнь\14.06.21\Разработка до В-4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2734" y="1799773"/>
            <a:ext cx="4571094" cy="4667415"/>
          </a:xfrm>
          <a:prstGeom prst="rect">
            <a:avLst/>
          </a:prstGeom>
          <a:noFill/>
        </p:spPr>
      </p:pic>
      <p:pic>
        <p:nvPicPr>
          <p:cNvPr id="3075" name="Picture 3" descr="\\192.168.0.1\для пто\Технадзор\ФОТО С ВЫЕЗДОВ\Фото 2021 г\Водовод по ул. Камзина от ул. Димитрова до ул. Суворова\Июль\09.07.21\Укладка трубы от ВК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2401" y="1982410"/>
            <a:ext cx="4518538" cy="4519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355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38" y="0"/>
            <a:ext cx="11968162" cy="106521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О дальнейших перспективах деятельности 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(планах развития) ТОО «Павлодар-Водоканал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»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1971993"/>
              </p:ext>
            </p:extLst>
          </p:nvPr>
        </p:nvGraphicFramePr>
        <p:xfrm>
          <a:off x="219075" y="1065213"/>
          <a:ext cx="11750675" cy="5581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516710"/>
            <a:ext cx="3467100" cy="341290"/>
          </a:xfrm>
        </p:spPr>
        <p:txBody>
          <a:bodyPr/>
          <a:lstStyle/>
          <a:p>
            <a:fld id="{E4FA757B-C56D-42D8-A6B4-56D3C88BFEB7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54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10365</TotalTime>
  <Words>1570</Words>
  <Application>Microsoft Office PowerPoint</Application>
  <PresentationFormat>Широкоэкранный</PresentationFormat>
  <Paragraphs>576</Paragraphs>
  <Slides>22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Aharoni</vt:lpstr>
      <vt:lpstr>Arial</vt:lpstr>
      <vt:lpstr>Arial Black</vt:lpstr>
      <vt:lpstr>Calibri</vt:lpstr>
      <vt:lpstr>Century Gothic</vt:lpstr>
      <vt:lpstr>Georgia</vt:lpstr>
      <vt:lpstr>Times New Roman</vt:lpstr>
      <vt:lpstr>Тема Office</vt:lpstr>
      <vt:lpstr>Лист</vt:lpstr>
      <vt:lpstr>Worksheet</vt:lpstr>
      <vt:lpstr>Презентация PowerPoint</vt:lpstr>
      <vt:lpstr>Презентация PowerPoint</vt:lpstr>
      <vt:lpstr>Утвержденная  Инвестиционная программа ТОО «Павлодар-Водоканал»   2021-2025 годы и  выполнение за1 полугодие 2021 года, млн. тенге</vt:lpstr>
      <vt:lpstr>  Структура инвестиционной программы  на услуги водоснабжения и водоотведения  </vt:lpstr>
      <vt:lpstr>Исполнение Инвестиционной программы ТОО «Павлодар-Водоканал»  за 1 полугодие 2021  года, млн. тенге (оперативные данные)</vt:lpstr>
      <vt:lpstr>Проведен капитальный ремонт, приводящий к увеличению стоимости сооружения иловой площадки, очереди № 1С  на сумму 25,9 млн.тг.</vt:lpstr>
      <vt:lpstr>Проводится капитальный ремонт водопроводных сетей  завершение работ по ИП 2020г. на 01.07.2021г.  Выполнено на  сумму 68,4 млн. Тнг.</vt:lpstr>
      <vt:lpstr>Исполнение Инвестиционной программы за 2021г.( 1 полугодие). </vt:lpstr>
      <vt:lpstr>О дальнейших перспективах деятельности  (планах развития) ТОО «Павлодар-Водоканал»</vt:lpstr>
      <vt:lpstr>Предельные уровни тарифов на услуги ТОО «Павлодар-Водоканал»  подача воды по распределительным сетям , отводу и очистки сточных вод , тенге/м3 без учета НДС </vt:lpstr>
      <vt:lpstr>Динамика тарифов услуг водоснабжения по Республике Казахстан</vt:lpstr>
      <vt:lpstr>Презентация PowerPoint</vt:lpstr>
      <vt:lpstr>Презентация PowerPoint</vt:lpstr>
      <vt:lpstr>За счет изменения структуры фактических объемов реализации услуг водоснабжения и водоотведения по группам потребителей по сравнению с утвержденными в тарифных сметах   </vt:lpstr>
      <vt:lpstr>За счет изменения структуры фактических объемов реализации услуг водоснабжения и водоотведения по группам потребителей по сравнению с утвержденными в тарифных сметах   </vt:lpstr>
      <vt:lpstr>Объемы реализации услуг водоснабжения и водоотведения  за первое полугодие 2021 года</vt:lpstr>
      <vt:lpstr>Презентация PowerPoint</vt:lpstr>
      <vt:lpstr>Презентация PowerPoint</vt:lpstr>
      <vt:lpstr>Презентация PowerPoint</vt:lpstr>
      <vt:lpstr>Структура затратной части тарифных смет  на услуги водоснабжения и водоотведения.  Фактическое исполнение за  1 полугодие 2021 г, млн.тенге, %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Милецкая</dc:creator>
  <cp:lastModifiedBy>Юлия Розгон</cp:lastModifiedBy>
  <cp:revision>705</cp:revision>
  <cp:lastPrinted>2021-07-28T07:34:17Z</cp:lastPrinted>
  <dcterms:created xsi:type="dcterms:W3CDTF">2019-02-20T02:48:56Z</dcterms:created>
  <dcterms:modified xsi:type="dcterms:W3CDTF">2021-07-29T08:56:46Z</dcterms:modified>
</cp:coreProperties>
</file>